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Lora"/>
      <p:regular r:id="rId15"/>
    </p:embeddedFont>
    <p:embeddedFont>
      <p:font typeface="Lora"/>
      <p:regular r:id="rId16"/>
    </p:embeddedFont>
    <p:embeddedFont>
      <p:font typeface="Lora"/>
      <p:regular r:id="rId17"/>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1084183"/>
            <a:ext cx="7415927" cy="3006090"/>
          </a:xfrm>
          <a:prstGeom prst="rect">
            <a:avLst/>
          </a:prstGeom>
          <a:noFill/>
          <a:ln/>
        </p:spPr>
        <p:txBody>
          <a:bodyPr wrap="square" lIns="0" tIns="0" rIns="0" bIns="0" rtlCol="0" anchor="t"/>
          <a:lstStyle/>
          <a:p>
            <a:pPr indent="0" marL="0">
              <a:lnSpc>
                <a:spcPts val="7850"/>
              </a:lnSpc>
              <a:buNone/>
            </a:pPr>
            <a:r>
              <a:rPr lang="en-US" sz="6300" dirty="0">
                <a:solidFill>
                  <a:srgbClr val="38512F"/>
                </a:solidFill>
                <a:latin typeface="Lora" pitchFamily="34" charset="0"/>
                <a:ea typeface="Lora" pitchFamily="34" charset="-122"/>
                <a:cs typeface="Lora" pitchFamily="34" charset="-120"/>
              </a:rPr>
              <a:t>Credit Card Transactions Dataset</a:t>
            </a:r>
            <a:endParaRPr lang="en-US" sz="6300" dirty="0"/>
          </a:p>
        </p:txBody>
      </p:sp>
      <p:sp>
        <p:nvSpPr>
          <p:cNvPr id="4" name="Text 1"/>
          <p:cNvSpPr/>
          <p:nvPr/>
        </p:nvSpPr>
        <p:spPr>
          <a:xfrm>
            <a:off x="864037" y="4460558"/>
            <a:ext cx="7415927" cy="1975247"/>
          </a:xfrm>
          <a:prstGeom prst="rect">
            <a:avLst/>
          </a:prstGeom>
          <a:noFill/>
          <a:ln/>
        </p:spPr>
        <p:txBody>
          <a:bodyPr wrap="square" lIns="0" tIns="0" rIns="0" bIns="0" rtlCol="0" anchor="t"/>
          <a:lstStyle/>
          <a:p>
            <a:pPr indent="0" marL="0">
              <a:lnSpc>
                <a:spcPts val="3100"/>
              </a:lnSpc>
              <a:buNone/>
            </a:pPr>
            <a:r>
              <a:rPr lang="en-US" sz="1900" dirty="0">
                <a:solidFill>
                  <a:srgbClr val="3A3630"/>
                </a:solidFill>
                <a:latin typeface="Source Sans Pro" pitchFamily="34" charset="0"/>
                <a:ea typeface="Source Sans Pro" pitchFamily="34" charset="-122"/>
                <a:cs typeface="Source Sans Pro" pitchFamily="34" charset="-120"/>
              </a:rPr>
              <a:t>The Credit Card Transactions Dataset provides a wealth of information about credit card transactions, encompassing transaction times, amounts, and associated personal and merchant details. This dataset, containing over 1.85 million rows, offers valuable insights for various analytical purposes.</a:t>
            </a:r>
            <a:endParaRPr lang="en-US" sz="1900" dirty="0"/>
          </a:p>
        </p:txBody>
      </p:sp>
      <p:sp>
        <p:nvSpPr>
          <p:cNvPr id="5" name="Shape 2"/>
          <p:cNvSpPr/>
          <p:nvPr/>
        </p:nvSpPr>
        <p:spPr>
          <a:xfrm>
            <a:off x="864037" y="6731913"/>
            <a:ext cx="394930" cy="394930"/>
          </a:xfrm>
          <a:prstGeom prst="roundRect">
            <a:avLst>
              <a:gd name="adj" fmla="val 23151155"/>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871657" y="6739533"/>
            <a:ext cx="379690" cy="379690"/>
          </a:xfrm>
          <a:prstGeom prst="rect">
            <a:avLst/>
          </a:prstGeom>
        </p:spPr>
      </p:pic>
      <p:sp>
        <p:nvSpPr>
          <p:cNvPr id="7" name="Text 3"/>
          <p:cNvSpPr/>
          <p:nvPr/>
        </p:nvSpPr>
        <p:spPr>
          <a:xfrm>
            <a:off x="1382316" y="6713458"/>
            <a:ext cx="2633067" cy="431959"/>
          </a:xfrm>
          <a:prstGeom prst="rect">
            <a:avLst/>
          </a:prstGeom>
          <a:noFill/>
          <a:ln/>
        </p:spPr>
        <p:txBody>
          <a:bodyPr wrap="none" lIns="0" tIns="0" rIns="0" bIns="0" rtlCol="0" anchor="t"/>
          <a:lstStyle/>
          <a:p>
            <a:pPr algn="l" indent="0" marL="0">
              <a:lnSpc>
                <a:spcPts val="3400"/>
              </a:lnSpc>
              <a:buNone/>
            </a:pPr>
            <a:r>
              <a:rPr lang="en-US" sz="2400" b="1" dirty="0">
                <a:solidFill>
                  <a:srgbClr val="3A3630"/>
                </a:solidFill>
                <a:latin typeface="Source Sans Pro Bold" pitchFamily="34" charset="0"/>
                <a:ea typeface="Source Sans Pro Bold" pitchFamily="34" charset="-122"/>
                <a:cs typeface="Source Sans Pro Bold" pitchFamily="34" charset="-120"/>
              </a:rPr>
              <a:t>by Hager Mahmoud</a:t>
            </a:r>
            <a:endParaRPr 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33874" y="588764"/>
            <a:ext cx="5025271" cy="628174"/>
          </a:xfrm>
          <a:prstGeom prst="rect">
            <a:avLst/>
          </a:prstGeom>
          <a:noFill/>
          <a:ln/>
        </p:spPr>
        <p:txBody>
          <a:bodyPr wrap="none" lIns="0" tIns="0" rIns="0" bIns="0" rtlCol="0" anchor="t"/>
          <a:lstStyle/>
          <a:p>
            <a:pPr indent="0" marL="0">
              <a:lnSpc>
                <a:spcPts val="4900"/>
              </a:lnSpc>
              <a:buNone/>
            </a:pPr>
            <a:r>
              <a:rPr lang="en-US" sz="3950" dirty="0">
                <a:solidFill>
                  <a:srgbClr val="38512F"/>
                </a:solidFill>
                <a:latin typeface="Lora" pitchFamily="34" charset="0"/>
                <a:ea typeface="Lora" pitchFamily="34" charset="-122"/>
                <a:cs typeface="Lora" pitchFamily="34" charset="-120"/>
              </a:rPr>
              <a:t>Fraud Detection</a:t>
            </a:r>
            <a:endParaRPr lang="en-US" sz="3950" dirty="0"/>
          </a:p>
        </p:txBody>
      </p:sp>
      <p:sp>
        <p:nvSpPr>
          <p:cNvPr id="4" name="Shape 1"/>
          <p:cNvSpPr/>
          <p:nvPr/>
        </p:nvSpPr>
        <p:spPr>
          <a:xfrm>
            <a:off x="6233874" y="1777484"/>
            <a:ext cx="480536" cy="480536"/>
          </a:xfrm>
          <a:prstGeom prst="roundRect">
            <a:avLst>
              <a:gd name="adj" fmla="val 6667"/>
            </a:avLst>
          </a:prstGeom>
          <a:solidFill>
            <a:srgbClr val="F3E7D4"/>
          </a:solidFill>
          <a:ln/>
        </p:spPr>
      </p:sp>
      <p:sp>
        <p:nvSpPr>
          <p:cNvPr id="5" name="Text 2"/>
          <p:cNvSpPr/>
          <p:nvPr/>
        </p:nvSpPr>
        <p:spPr>
          <a:xfrm>
            <a:off x="6419255" y="1867019"/>
            <a:ext cx="109776" cy="301466"/>
          </a:xfrm>
          <a:prstGeom prst="rect">
            <a:avLst/>
          </a:prstGeom>
          <a:noFill/>
          <a:ln/>
        </p:spPr>
        <p:txBody>
          <a:bodyPr wrap="none" lIns="0" tIns="0" rIns="0" bIns="0" rtlCol="0" anchor="t"/>
          <a:lstStyle/>
          <a:p>
            <a:pPr algn="ctr" indent="0" marL="0">
              <a:lnSpc>
                <a:spcPts val="2350"/>
              </a:lnSpc>
              <a:buNone/>
            </a:pPr>
            <a:r>
              <a:rPr lang="en-US" sz="2350" dirty="0">
                <a:solidFill>
                  <a:srgbClr val="3A3630"/>
                </a:solidFill>
                <a:latin typeface="Lora" pitchFamily="34" charset="0"/>
                <a:ea typeface="Lora" pitchFamily="34" charset="-122"/>
                <a:cs typeface="Lora" pitchFamily="34" charset="-120"/>
              </a:rPr>
              <a:t>1</a:t>
            </a:r>
            <a:endParaRPr lang="en-US" sz="2350" dirty="0"/>
          </a:p>
        </p:txBody>
      </p:sp>
      <p:sp>
        <p:nvSpPr>
          <p:cNvPr id="6" name="Text 3"/>
          <p:cNvSpPr/>
          <p:nvPr/>
        </p:nvSpPr>
        <p:spPr>
          <a:xfrm>
            <a:off x="6927890" y="1777484"/>
            <a:ext cx="3392567" cy="313968"/>
          </a:xfrm>
          <a:prstGeom prst="rect">
            <a:avLst/>
          </a:prstGeom>
          <a:noFill/>
          <a:ln/>
        </p:spPr>
        <p:txBody>
          <a:bodyPr wrap="none" lIns="0" tIns="0" rIns="0" bIns="0" rtlCol="0" anchor="t"/>
          <a:lstStyle/>
          <a:p>
            <a:pPr indent="0" marL="0">
              <a:lnSpc>
                <a:spcPts val="2450"/>
              </a:lnSpc>
              <a:buNone/>
            </a:pPr>
            <a:r>
              <a:rPr lang="en-US" sz="1950" dirty="0">
                <a:solidFill>
                  <a:srgbClr val="3A3630"/>
                </a:solidFill>
                <a:latin typeface="Lora" pitchFamily="34" charset="0"/>
                <a:ea typeface="Lora" pitchFamily="34" charset="-122"/>
                <a:cs typeface="Lora" pitchFamily="34" charset="-120"/>
              </a:rPr>
              <a:t>Transaction Amount Analysis</a:t>
            </a:r>
            <a:endParaRPr lang="en-US" sz="1950" dirty="0"/>
          </a:p>
        </p:txBody>
      </p:sp>
      <p:sp>
        <p:nvSpPr>
          <p:cNvPr id="7" name="Text 4"/>
          <p:cNvSpPr/>
          <p:nvPr/>
        </p:nvSpPr>
        <p:spPr>
          <a:xfrm>
            <a:off x="6927890" y="2219563"/>
            <a:ext cx="6955036" cy="683419"/>
          </a:xfrm>
          <a:prstGeom prst="rect">
            <a:avLst/>
          </a:prstGeom>
          <a:noFill/>
          <a:ln/>
        </p:spPr>
        <p:txBody>
          <a:bodyPr wrap="square" lIns="0" tIns="0" rIns="0" bIns="0" rtlCol="0" anchor="t"/>
          <a:lstStyle/>
          <a:p>
            <a:pPr indent="0" marL="0">
              <a:lnSpc>
                <a:spcPts val="2650"/>
              </a:lnSpc>
              <a:buNone/>
            </a:pPr>
            <a:r>
              <a:rPr lang="en-US" sz="1650" dirty="0">
                <a:solidFill>
                  <a:srgbClr val="3A3630"/>
                </a:solidFill>
                <a:latin typeface="Source Sans Pro" pitchFamily="34" charset="0"/>
                <a:ea typeface="Source Sans Pro" pitchFamily="34" charset="-122"/>
                <a:cs typeface="Source Sans Pro" pitchFamily="34" charset="-120"/>
              </a:rPr>
              <a:t>Analyze transaction amounts, identifying outliers and unusual spending patterns that may indicate fraudulent activity.</a:t>
            </a:r>
            <a:endParaRPr lang="en-US" sz="1650" dirty="0"/>
          </a:p>
        </p:txBody>
      </p:sp>
      <p:sp>
        <p:nvSpPr>
          <p:cNvPr id="8" name="Shape 5"/>
          <p:cNvSpPr/>
          <p:nvPr/>
        </p:nvSpPr>
        <p:spPr>
          <a:xfrm>
            <a:off x="6233874" y="3356729"/>
            <a:ext cx="480536" cy="480536"/>
          </a:xfrm>
          <a:prstGeom prst="roundRect">
            <a:avLst>
              <a:gd name="adj" fmla="val 6667"/>
            </a:avLst>
          </a:prstGeom>
          <a:solidFill>
            <a:srgbClr val="F3E7D4"/>
          </a:solidFill>
          <a:ln/>
        </p:spPr>
      </p:sp>
      <p:sp>
        <p:nvSpPr>
          <p:cNvPr id="9" name="Text 6"/>
          <p:cNvSpPr/>
          <p:nvPr/>
        </p:nvSpPr>
        <p:spPr>
          <a:xfrm>
            <a:off x="6393180" y="3446264"/>
            <a:ext cx="161925" cy="301466"/>
          </a:xfrm>
          <a:prstGeom prst="rect">
            <a:avLst/>
          </a:prstGeom>
          <a:noFill/>
          <a:ln/>
        </p:spPr>
        <p:txBody>
          <a:bodyPr wrap="none" lIns="0" tIns="0" rIns="0" bIns="0" rtlCol="0" anchor="t"/>
          <a:lstStyle/>
          <a:p>
            <a:pPr algn="ctr" indent="0" marL="0">
              <a:lnSpc>
                <a:spcPts val="2350"/>
              </a:lnSpc>
              <a:buNone/>
            </a:pPr>
            <a:r>
              <a:rPr lang="en-US" sz="2350" dirty="0">
                <a:solidFill>
                  <a:srgbClr val="3A3630"/>
                </a:solidFill>
                <a:latin typeface="Lora" pitchFamily="34" charset="0"/>
                <a:ea typeface="Lora" pitchFamily="34" charset="-122"/>
                <a:cs typeface="Lora" pitchFamily="34" charset="-120"/>
              </a:rPr>
              <a:t>2</a:t>
            </a:r>
            <a:endParaRPr lang="en-US" sz="2350" dirty="0"/>
          </a:p>
        </p:txBody>
      </p:sp>
      <p:sp>
        <p:nvSpPr>
          <p:cNvPr id="10" name="Text 7"/>
          <p:cNvSpPr/>
          <p:nvPr/>
        </p:nvSpPr>
        <p:spPr>
          <a:xfrm>
            <a:off x="6927890" y="3356729"/>
            <a:ext cx="2512576" cy="313968"/>
          </a:xfrm>
          <a:prstGeom prst="rect">
            <a:avLst/>
          </a:prstGeom>
          <a:noFill/>
          <a:ln/>
        </p:spPr>
        <p:txBody>
          <a:bodyPr wrap="none" lIns="0" tIns="0" rIns="0" bIns="0" rtlCol="0" anchor="t"/>
          <a:lstStyle/>
          <a:p>
            <a:pPr indent="0" marL="0">
              <a:lnSpc>
                <a:spcPts val="2450"/>
              </a:lnSpc>
              <a:buNone/>
            </a:pPr>
            <a:r>
              <a:rPr lang="en-US" sz="1950" dirty="0">
                <a:solidFill>
                  <a:srgbClr val="3A3630"/>
                </a:solidFill>
                <a:latin typeface="Lora" pitchFamily="34" charset="0"/>
                <a:ea typeface="Lora" pitchFamily="34" charset="-122"/>
                <a:cs typeface="Lora" pitchFamily="34" charset="-120"/>
              </a:rPr>
              <a:t>Location Tracking</a:t>
            </a:r>
            <a:endParaRPr lang="en-US" sz="1950" dirty="0"/>
          </a:p>
        </p:txBody>
      </p:sp>
      <p:sp>
        <p:nvSpPr>
          <p:cNvPr id="11" name="Text 8"/>
          <p:cNvSpPr/>
          <p:nvPr/>
        </p:nvSpPr>
        <p:spPr>
          <a:xfrm>
            <a:off x="6927890" y="3798808"/>
            <a:ext cx="6955036" cy="683419"/>
          </a:xfrm>
          <a:prstGeom prst="rect">
            <a:avLst/>
          </a:prstGeom>
          <a:noFill/>
          <a:ln/>
        </p:spPr>
        <p:txBody>
          <a:bodyPr wrap="square" lIns="0" tIns="0" rIns="0" bIns="0" rtlCol="0" anchor="t"/>
          <a:lstStyle/>
          <a:p>
            <a:pPr indent="0" marL="0">
              <a:lnSpc>
                <a:spcPts val="2650"/>
              </a:lnSpc>
              <a:buNone/>
            </a:pPr>
            <a:r>
              <a:rPr lang="en-US" sz="1650" dirty="0">
                <a:solidFill>
                  <a:srgbClr val="3A3630"/>
                </a:solidFill>
                <a:latin typeface="Source Sans Pro" pitchFamily="34" charset="0"/>
                <a:ea typeface="Source Sans Pro" pitchFamily="34" charset="-122"/>
                <a:cs typeface="Source Sans Pro" pitchFamily="34" charset="-120"/>
              </a:rPr>
              <a:t>Track transaction locations and identify unusual geographical patterns, such as multiple transactions in a short time period at different locations.</a:t>
            </a:r>
            <a:endParaRPr lang="en-US" sz="1650" dirty="0"/>
          </a:p>
        </p:txBody>
      </p:sp>
      <p:sp>
        <p:nvSpPr>
          <p:cNvPr id="12" name="Shape 9"/>
          <p:cNvSpPr/>
          <p:nvPr/>
        </p:nvSpPr>
        <p:spPr>
          <a:xfrm>
            <a:off x="6233874" y="4935974"/>
            <a:ext cx="480536" cy="480536"/>
          </a:xfrm>
          <a:prstGeom prst="roundRect">
            <a:avLst>
              <a:gd name="adj" fmla="val 6667"/>
            </a:avLst>
          </a:prstGeom>
          <a:solidFill>
            <a:srgbClr val="F3E7D4"/>
          </a:solidFill>
          <a:ln/>
        </p:spPr>
      </p:sp>
      <p:sp>
        <p:nvSpPr>
          <p:cNvPr id="13" name="Text 10"/>
          <p:cNvSpPr/>
          <p:nvPr/>
        </p:nvSpPr>
        <p:spPr>
          <a:xfrm>
            <a:off x="6390203" y="5025509"/>
            <a:ext cx="167878" cy="301466"/>
          </a:xfrm>
          <a:prstGeom prst="rect">
            <a:avLst/>
          </a:prstGeom>
          <a:noFill/>
          <a:ln/>
        </p:spPr>
        <p:txBody>
          <a:bodyPr wrap="none" lIns="0" tIns="0" rIns="0" bIns="0" rtlCol="0" anchor="t"/>
          <a:lstStyle/>
          <a:p>
            <a:pPr algn="ctr" indent="0" marL="0">
              <a:lnSpc>
                <a:spcPts val="2350"/>
              </a:lnSpc>
              <a:buNone/>
            </a:pPr>
            <a:r>
              <a:rPr lang="en-US" sz="2350" dirty="0">
                <a:solidFill>
                  <a:srgbClr val="3A3630"/>
                </a:solidFill>
                <a:latin typeface="Lora" pitchFamily="34" charset="0"/>
                <a:ea typeface="Lora" pitchFamily="34" charset="-122"/>
                <a:cs typeface="Lora" pitchFamily="34" charset="-120"/>
              </a:rPr>
              <a:t>3</a:t>
            </a:r>
            <a:endParaRPr lang="en-US" sz="2350" dirty="0"/>
          </a:p>
        </p:txBody>
      </p:sp>
      <p:sp>
        <p:nvSpPr>
          <p:cNvPr id="14" name="Text 11"/>
          <p:cNvSpPr/>
          <p:nvPr/>
        </p:nvSpPr>
        <p:spPr>
          <a:xfrm>
            <a:off x="6927890" y="4935974"/>
            <a:ext cx="2512576" cy="313968"/>
          </a:xfrm>
          <a:prstGeom prst="rect">
            <a:avLst/>
          </a:prstGeom>
          <a:noFill/>
          <a:ln/>
        </p:spPr>
        <p:txBody>
          <a:bodyPr wrap="none" lIns="0" tIns="0" rIns="0" bIns="0" rtlCol="0" anchor="t"/>
          <a:lstStyle/>
          <a:p>
            <a:pPr indent="0" marL="0">
              <a:lnSpc>
                <a:spcPts val="2450"/>
              </a:lnSpc>
              <a:buNone/>
            </a:pPr>
            <a:r>
              <a:rPr lang="en-US" sz="1950" dirty="0">
                <a:solidFill>
                  <a:srgbClr val="3A3630"/>
                </a:solidFill>
                <a:latin typeface="Lora" pitchFamily="34" charset="0"/>
                <a:ea typeface="Lora" pitchFamily="34" charset="-122"/>
                <a:cs typeface="Lora" pitchFamily="34" charset="-120"/>
              </a:rPr>
              <a:t>User Profile Analysis</a:t>
            </a:r>
            <a:endParaRPr lang="en-US" sz="1950" dirty="0"/>
          </a:p>
        </p:txBody>
      </p:sp>
      <p:sp>
        <p:nvSpPr>
          <p:cNvPr id="15" name="Text 12"/>
          <p:cNvSpPr/>
          <p:nvPr/>
        </p:nvSpPr>
        <p:spPr>
          <a:xfrm>
            <a:off x="6927890" y="5378053"/>
            <a:ext cx="6955036" cy="683419"/>
          </a:xfrm>
          <a:prstGeom prst="rect">
            <a:avLst/>
          </a:prstGeom>
          <a:noFill/>
          <a:ln/>
        </p:spPr>
        <p:txBody>
          <a:bodyPr wrap="square" lIns="0" tIns="0" rIns="0" bIns="0" rtlCol="0" anchor="t"/>
          <a:lstStyle/>
          <a:p>
            <a:pPr indent="0" marL="0">
              <a:lnSpc>
                <a:spcPts val="2650"/>
              </a:lnSpc>
              <a:buNone/>
            </a:pPr>
            <a:r>
              <a:rPr lang="en-US" sz="1650" dirty="0">
                <a:solidFill>
                  <a:srgbClr val="3A3630"/>
                </a:solidFill>
                <a:latin typeface="Source Sans Pro" pitchFamily="34" charset="0"/>
                <a:ea typeface="Source Sans Pro" pitchFamily="34" charset="-122"/>
                <a:cs typeface="Source Sans Pro" pitchFamily="34" charset="-120"/>
              </a:rPr>
              <a:t>Examine user profiles, comparing transaction behaviors with known patterns to detect discrepancies that might signal fraud.</a:t>
            </a:r>
            <a:endParaRPr lang="en-US" sz="1650" dirty="0"/>
          </a:p>
        </p:txBody>
      </p:sp>
      <p:sp>
        <p:nvSpPr>
          <p:cNvPr id="16" name="Shape 13"/>
          <p:cNvSpPr/>
          <p:nvPr/>
        </p:nvSpPr>
        <p:spPr>
          <a:xfrm>
            <a:off x="6233874" y="6515219"/>
            <a:ext cx="480536" cy="480536"/>
          </a:xfrm>
          <a:prstGeom prst="roundRect">
            <a:avLst>
              <a:gd name="adj" fmla="val 6667"/>
            </a:avLst>
          </a:prstGeom>
          <a:solidFill>
            <a:srgbClr val="F3E7D4"/>
          </a:solidFill>
          <a:ln/>
        </p:spPr>
      </p:sp>
      <p:sp>
        <p:nvSpPr>
          <p:cNvPr id="17" name="Text 14"/>
          <p:cNvSpPr/>
          <p:nvPr/>
        </p:nvSpPr>
        <p:spPr>
          <a:xfrm>
            <a:off x="6392466" y="6604754"/>
            <a:ext cx="163354" cy="301466"/>
          </a:xfrm>
          <a:prstGeom prst="rect">
            <a:avLst/>
          </a:prstGeom>
          <a:noFill/>
          <a:ln/>
        </p:spPr>
        <p:txBody>
          <a:bodyPr wrap="none" lIns="0" tIns="0" rIns="0" bIns="0" rtlCol="0" anchor="t"/>
          <a:lstStyle/>
          <a:p>
            <a:pPr algn="ctr" indent="0" marL="0">
              <a:lnSpc>
                <a:spcPts val="2350"/>
              </a:lnSpc>
              <a:buNone/>
            </a:pPr>
            <a:r>
              <a:rPr lang="en-US" sz="2350" dirty="0">
                <a:solidFill>
                  <a:srgbClr val="3A3630"/>
                </a:solidFill>
                <a:latin typeface="Lora" pitchFamily="34" charset="0"/>
                <a:ea typeface="Lora" pitchFamily="34" charset="-122"/>
                <a:cs typeface="Lora" pitchFamily="34" charset="-120"/>
              </a:rPr>
              <a:t>4</a:t>
            </a:r>
            <a:endParaRPr lang="en-US" sz="2350" dirty="0"/>
          </a:p>
        </p:txBody>
      </p:sp>
      <p:sp>
        <p:nvSpPr>
          <p:cNvPr id="18" name="Text 15"/>
          <p:cNvSpPr/>
          <p:nvPr/>
        </p:nvSpPr>
        <p:spPr>
          <a:xfrm>
            <a:off x="6927890" y="6515219"/>
            <a:ext cx="3016448" cy="313968"/>
          </a:xfrm>
          <a:prstGeom prst="rect">
            <a:avLst/>
          </a:prstGeom>
          <a:noFill/>
          <a:ln/>
        </p:spPr>
        <p:txBody>
          <a:bodyPr wrap="none" lIns="0" tIns="0" rIns="0" bIns="0" rtlCol="0" anchor="t"/>
          <a:lstStyle/>
          <a:p>
            <a:pPr indent="0" marL="0">
              <a:lnSpc>
                <a:spcPts val="2450"/>
              </a:lnSpc>
              <a:buNone/>
            </a:pPr>
            <a:r>
              <a:rPr lang="en-US" sz="1950" dirty="0">
                <a:solidFill>
                  <a:srgbClr val="3A3630"/>
                </a:solidFill>
                <a:latin typeface="Lora" pitchFamily="34" charset="0"/>
                <a:ea typeface="Lora" pitchFamily="34" charset="-122"/>
                <a:cs typeface="Lora" pitchFamily="34" charset="-120"/>
              </a:rPr>
              <a:t>Machine Learning Models</a:t>
            </a:r>
            <a:endParaRPr lang="en-US" sz="1950" dirty="0"/>
          </a:p>
        </p:txBody>
      </p:sp>
      <p:sp>
        <p:nvSpPr>
          <p:cNvPr id="19" name="Text 16"/>
          <p:cNvSpPr/>
          <p:nvPr/>
        </p:nvSpPr>
        <p:spPr>
          <a:xfrm>
            <a:off x="6927890" y="6957298"/>
            <a:ext cx="6955036" cy="683419"/>
          </a:xfrm>
          <a:prstGeom prst="rect">
            <a:avLst/>
          </a:prstGeom>
          <a:noFill/>
          <a:ln/>
        </p:spPr>
        <p:txBody>
          <a:bodyPr wrap="square" lIns="0" tIns="0" rIns="0" bIns="0" rtlCol="0" anchor="t"/>
          <a:lstStyle/>
          <a:p>
            <a:pPr indent="0" marL="0">
              <a:lnSpc>
                <a:spcPts val="2650"/>
              </a:lnSpc>
              <a:buNone/>
            </a:pPr>
            <a:r>
              <a:rPr lang="en-US" sz="1650" dirty="0">
                <a:solidFill>
                  <a:srgbClr val="3A3630"/>
                </a:solidFill>
                <a:latin typeface="Source Sans Pro" pitchFamily="34" charset="0"/>
                <a:ea typeface="Source Sans Pro" pitchFamily="34" charset="-122"/>
                <a:cs typeface="Source Sans Pro" pitchFamily="34" charset="-120"/>
              </a:rPr>
              <a:t>Employ machine learning models trained on historical data to identify fraudulent transactions based on complex patterns and relationships.</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968693" y="2039541"/>
            <a:ext cx="6571655" cy="726043"/>
          </a:xfrm>
          <a:prstGeom prst="rect">
            <a:avLst/>
          </a:prstGeom>
          <a:noFill/>
          <a:ln/>
        </p:spPr>
        <p:txBody>
          <a:bodyPr wrap="none" lIns="0" tIns="0" rIns="0" bIns="0" rtlCol="0" anchor="t"/>
          <a:lstStyle/>
          <a:p>
            <a:pPr indent="0" marL="0">
              <a:lnSpc>
                <a:spcPts val="5700"/>
              </a:lnSpc>
              <a:buNone/>
            </a:pPr>
            <a:r>
              <a:rPr lang="en-US" sz="4550" dirty="0">
                <a:solidFill>
                  <a:srgbClr val="38512F"/>
                </a:solidFill>
                <a:latin typeface="Lora" pitchFamily="34" charset="0"/>
                <a:ea typeface="Lora" pitchFamily="34" charset="-122"/>
                <a:cs typeface="Lora" pitchFamily="34" charset="-120"/>
              </a:rPr>
              <a:t>Customer Segmentation</a:t>
            </a:r>
            <a:endParaRPr lang="en-US" sz="4550" dirty="0"/>
          </a:p>
        </p:txBody>
      </p:sp>
      <p:sp>
        <p:nvSpPr>
          <p:cNvPr id="3" name="Text 1"/>
          <p:cNvSpPr/>
          <p:nvPr/>
        </p:nvSpPr>
        <p:spPr>
          <a:xfrm>
            <a:off x="968693" y="3382685"/>
            <a:ext cx="2904530" cy="363141"/>
          </a:xfrm>
          <a:prstGeom prst="rect">
            <a:avLst/>
          </a:prstGeom>
          <a:noFill/>
          <a:ln/>
        </p:spPr>
        <p:txBody>
          <a:bodyPr wrap="none" lIns="0" tIns="0" rIns="0" bIns="0" rtlCol="0" anchor="t"/>
          <a:lstStyle/>
          <a:p>
            <a:pPr indent="0" marL="0">
              <a:lnSpc>
                <a:spcPts val="2850"/>
              </a:lnSpc>
              <a:buNone/>
            </a:pPr>
            <a:r>
              <a:rPr lang="en-US" sz="2250" dirty="0">
                <a:solidFill>
                  <a:srgbClr val="38512F"/>
                </a:solidFill>
                <a:latin typeface="Lora" pitchFamily="34" charset="0"/>
                <a:ea typeface="Lora" pitchFamily="34" charset="-122"/>
                <a:cs typeface="Lora" pitchFamily="34" charset="-120"/>
              </a:rPr>
              <a:t>Spending Patterns</a:t>
            </a:r>
            <a:endParaRPr lang="en-US" sz="2250" dirty="0"/>
          </a:p>
        </p:txBody>
      </p:sp>
      <p:sp>
        <p:nvSpPr>
          <p:cNvPr id="4" name="Text 2"/>
          <p:cNvSpPr/>
          <p:nvPr/>
        </p:nvSpPr>
        <p:spPr>
          <a:xfrm>
            <a:off x="968693" y="3992642"/>
            <a:ext cx="3828931" cy="1580198"/>
          </a:xfrm>
          <a:prstGeom prst="rect">
            <a:avLst/>
          </a:prstGeom>
          <a:noFill/>
          <a:ln/>
        </p:spPr>
        <p:txBody>
          <a:bodyPr wrap="square" lIns="0" tIns="0" rIns="0" bIns="0" rtlCol="0" anchor="t"/>
          <a:lstStyle/>
          <a:p>
            <a:pPr indent="0" marL="0">
              <a:lnSpc>
                <a:spcPts val="3100"/>
              </a:lnSpc>
              <a:buNone/>
            </a:pPr>
            <a:r>
              <a:rPr lang="en-US" sz="1900" dirty="0">
                <a:solidFill>
                  <a:srgbClr val="3A3630"/>
                </a:solidFill>
                <a:latin typeface="Source Sans Pro" pitchFamily="34" charset="0"/>
                <a:ea typeface="Source Sans Pro" pitchFamily="34" charset="-122"/>
                <a:cs typeface="Source Sans Pro" pitchFamily="34" charset="-120"/>
              </a:rPr>
              <a:t>Segment customers based on their spending habits, such as high-value spenders, budget-conscious shoppers, or frequent buyers.</a:t>
            </a:r>
            <a:endParaRPr lang="en-US" sz="1900" dirty="0"/>
          </a:p>
        </p:txBody>
      </p:sp>
      <p:sp>
        <p:nvSpPr>
          <p:cNvPr id="5" name="Text 3"/>
          <p:cNvSpPr/>
          <p:nvPr/>
        </p:nvSpPr>
        <p:spPr>
          <a:xfrm>
            <a:off x="5407462" y="3382685"/>
            <a:ext cx="2904530" cy="363141"/>
          </a:xfrm>
          <a:prstGeom prst="rect">
            <a:avLst/>
          </a:prstGeom>
          <a:noFill/>
          <a:ln/>
        </p:spPr>
        <p:txBody>
          <a:bodyPr wrap="none" lIns="0" tIns="0" rIns="0" bIns="0" rtlCol="0" anchor="t"/>
          <a:lstStyle/>
          <a:p>
            <a:pPr indent="0" marL="0">
              <a:lnSpc>
                <a:spcPts val="2850"/>
              </a:lnSpc>
              <a:buNone/>
            </a:pPr>
            <a:r>
              <a:rPr lang="en-US" sz="2250" dirty="0">
                <a:solidFill>
                  <a:srgbClr val="38512F"/>
                </a:solidFill>
                <a:latin typeface="Lora" pitchFamily="34" charset="0"/>
                <a:ea typeface="Lora" pitchFamily="34" charset="-122"/>
                <a:cs typeface="Lora" pitchFamily="34" charset="-120"/>
              </a:rPr>
              <a:t>Location</a:t>
            </a:r>
            <a:endParaRPr lang="en-US" sz="2250" dirty="0"/>
          </a:p>
        </p:txBody>
      </p:sp>
      <p:sp>
        <p:nvSpPr>
          <p:cNvPr id="6" name="Text 4"/>
          <p:cNvSpPr/>
          <p:nvPr/>
        </p:nvSpPr>
        <p:spPr>
          <a:xfrm>
            <a:off x="5407462" y="3992642"/>
            <a:ext cx="3828931" cy="1580198"/>
          </a:xfrm>
          <a:prstGeom prst="rect">
            <a:avLst/>
          </a:prstGeom>
          <a:noFill/>
          <a:ln/>
        </p:spPr>
        <p:txBody>
          <a:bodyPr wrap="square" lIns="0" tIns="0" rIns="0" bIns="0" rtlCol="0" anchor="t"/>
          <a:lstStyle/>
          <a:p>
            <a:pPr indent="0" marL="0">
              <a:lnSpc>
                <a:spcPts val="3100"/>
              </a:lnSpc>
              <a:buNone/>
            </a:pPr>
            <a:r>
              <a:rPr lang="en-US" sz="1900" dirty="0">
                <a:solidFill>
                  <a:srgbClr val="3A3630"/>
                </a:solidFill>
                <a:latin typeface="Source Sans Pro" pitchFamily="34" charset="0"/>
                <a:ea typeface="Source Sans Pro" pitchFamily="34" charset="-122"/>
                <a:cs typeface="Source Sans Pro" pitchFamily="34" charset="-120"/>
              </a:rPr>
              <a:t>Group customers based on their geographic location to tailor marketing campaigns and offers to specific regions.</a:t>
            </a:r>
            <a:endParaRPr lang="en-US" sz="1900" dirty="0"/>
          </a:p>
        </p:txBody>
      </p:sp>
      <p:sp>
        <p:nvSpPr>
          <p:cNvPr id="7" name="Text 5"/>
          <p:cNvSpPr/>
          <p:nvPr/>
        </p:nvSpPr>
        <p:spPr>
          <a:xfrm>
            <a:off x="9846231" y="3382685"/>
            <a:ext cx="2904530" cy="363141"/>
          </a:xfrm>
          <a:prstGeom prst="rect">
            <a:avLst/>
          </a:prstGeom>
          <a:noFill/>
          <a:ln/>
        </p:spPr>
        <p:txBody>
          <a:bodyPr wrap="none" lIns="0" tIns="0" rIns="0" bIns="0" rtlCol="0" anchor="t"/>
          <a:lstStyle/>
          <a:p>
            <a:pPr indent="0" marL="0">
              <a:lnSpc>
                <a:spcPts val="2850"/>
              </a:lnSpc>
              <a:buNone/>
            </a:pPr>
            <a:r>
              <a:rPr lang="en-US" sz="2250" dirty="0">
                <a:solidFill>
                  <a:srgbClr val="38512F"/>
                </a:solidFill>
                <a:latin typeface="Lora" pitchFamily="34" charset="0"/>
                <a:ea typeface="Lora" pitchFamily="34" charset="-122"/>
                <a:cs typeface="Lora" pitchFamily="34" charset="-120"/>
              </a:rPr>
              <a:t>Demographics</a:t>
            </a:r>
            <a:endParaRPr lang="en-US" sz="2250" dirty="0"/>
          </a:p>
        </p:txBody>
      </p:sp>
      <p:sp>
        <p:nvSpPr>
          <p:cNvPr id="8" name="Text 6"/>
          <p:cNvSpPr/>
          <p:nvPr/>
        </p:nvSpPr>
        <p:spPr>
          <a:xfrm>
            <a:off x="9846231" y="3992642"/>
            <a:ext cx="3828931" cy="1975247"/>
          </a:xfrm>
          <a:prstGeom prst="rect">
            <a:avLst/>
          </a:prstGeom>
          <a:noFill/>
          <a:ln/>
        </p:spPr>
        <p:txBody>
          <a:bodyPr wrap="square" lIns="0" tIns="0" rIns="0" bIns="0" rtlCol="0" anchor="t"/>
          <a:lstStyle/>
          <a:p>
            <a:pPr indent="0" marL="0">
              <a:lnSpc>
                <a:spcPts val="3100"/>
              </a:lnSpc>
              <a:buNone/>
            </a:pPr>
            <a:r>
              <a:rPr lang="en-US" sz="1900" dirty="0">
                <a:solidFill>
                  <a:srgbClr val="3A3630"/>
                </a:solidFill>
                <a:latin typeface="Source Sans Pro" pitchFamily="34" charset="0"/>
                <a:ea typeface="Source Sans Pro" pitchFamily="34" charset="-122"/>
                <a:cs typeface="Source Sans Pro" pitchFamily="34" charset="-120"/>
              </a:rPr>
              <a:t>Segment customers by demographic factors, such as age, gender, and income level, to personalize marketing messages and product recommendations.</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74620"/>
          </a:xfrm>
          <a:prstGeom prst="rect">
            <a:avLst/>
          </a:prstGeom>
        </p:spPr>
      </p:pic>
      <p:sp>
        <p:nvSpPr>
          <p:cNvPr id="3" name="Text 0"/>
          <p:cNvSpPr/>
          <p:nvPr/>
        </p:nvSpPr>
        <p:spPr>
          <a:xfrm>
            <a:off x="968693" y="3433763"/>
            <a:ext cx="6063972" cy="629364"/>
          </a:xfrm>
          <a:prstGeom prst="rect">
            <a:avLst/>
          </a:prstGeom>
          <a:noFill/>
          <a:ln/>
        </p:spPr>
        <p:txBody>
          <a:bodyPr wrap="none" lIns="0" tIns="0" rIns="0" bIns="0" rtlCol="0" anchor="t"/>
          <a:lstStyle/>
          <a:p>
            <a:pPr indent="0" marL="0">
              <a:lnSpc>
                <a:spcPts val="4950"/>
              </a:lnSpc>
              <a:buNone/>
            </a:pPr>
            <a:r>
              <a:rPr lang="en-US" sz="3950" dirty="0">
                <a:solidFill>
                  <a:srgbClr val="38512F"/>
                </a:solidFill>
                <a:latin typeface="Lora" pitchFamily="34" charset="0"/>
                <a:ea typeface="Lora" pitchFamily="34" charset="-122"/>
                <a:cs typeface="Lora" pitchFamily="34" charset="-120"/>
              </a:rPr>
              <a:t>Transaction Classification</a:t>
            </a:r>
            <a:endParaRPr lang="en-US" sz="3950" dirty="0"/>
          </a:p>
        </p:txBody>
      </p:sp>
      <p:sp>
        <p:nvSpPr>
          <p:cNvPr id="4" name="Shape 1"/>
          <p:cNvSpPr/>
          <p:nvPr/>
        </p:nvSpPr>
        <p:spPr>
          <a:xfrm>
            <a:off x="968693" y="4384000"/>
            <a:ext cx="12692896" cy="3086457"/>
          </a:xfrm>
          <a:prstGeom prst="roundRect">
            <a:avLst>
              <a:gd name="adj" fmla="val 1040"/>
            </a:avLst>
          </a:prstGeom>
          <a:noFill/>
          <a:ln w="7620">
            <a:solidFill>
              <a:srgbClr val="000000">
                <a:alpha val="8000"/>
              </a:srgbClr>
            </a:solidFill>
            <a:prstDash val="solid"/>
          </a:ln>
        </p:spPr>
      </p:sp>
      <p:sp>
        <p:nvSpPr>
          <p:cNvPr id="5" name="Shape 2"/>
          <p:cNvSpPr/>
          <p:nvPr/>
        </p:nvSpPr>
        <p:spPr>
          <a:xfrm>
            <a:off x="976312" y="4391620"/>
            <a:ext cx="12677656" cy="614243"/>
          </a:xfrm>
          <a:prstGeom prst="rect">
            <a:avLst/>
          </a:prstGeom>
          <a:solidFill>
            <a:srgbClr val="FFFFFF">
              <a:alpha val="4000"/>
            </a:srgbClr>
          </a:solidFill>
          <a:ln/>
        </p:spPr>
      </p:sp>
      <p:sp>
        <p:nvSpPr>
          <p:cNvPr id="6" name="Text 3"/>
          <p:cNvSpPr/>
          <p:nvPr/>
        </p:nvSpPr>
        <p:spPr>
          <a:xfrm>
            <a:off x="1190387" y="4527590"/>
            <a:ext cx="5907048" cy="342305"/>
          </a:xfrm>
          <a:prstGeom prst="rect">
            <a:avLst/>
          </a:prstGeom>
          <a:noFill/>
          <a:ln/>
        </p:spPr>
        <p:txBody>
          <a:bodyPr wrap="none" lIns="0" tIns="0" rIns="0" bIns="0" rtlCol="0" anchor="t"/>
          <a:lstStyle/>
          <a:p>
            <a:pPr indent="0" marL="0">
              <a:lnSpc>
                <a:spcPts val="2650"/>
              </a:lnSpc>
              <a:buNone/>
            </a:pPr>
            <a:r>
              <a:rPr lang="en-US" sz="1650" dirty="0">
                <a:solidFill>
                  <a:srgbClr val="3A3630"/>
                </a:solidFill>
                <a:latin typeface="Source Sans Pro" pitchFamily="34" charset="0"/>
                <a:ea typeface="Source Sans Pro" pitchFamily="34" charset="-122"/>
                <a:cs typeface="Source Sans Pro" pitchFamily="34" charset="-120"/>
              </a:rPr>
              <a:t>Category</a:t>
            </a:r>
            <a:endParaRPr lang="en-US" sz="1650" dirty="0"/>
          </a:p>
        </p:txBody>
      </p:sp>
      <p:sp>
        <p:nvSpPr>
          <p:cNvPr id="7" name="Text 4"/>
          <p:cNvSpPr/>
          <p:nvPr/>
        </p:nvSpPr>
        <p:spPr>
          <a:xfrm>
            <a:off x="7532965" y="4527590"/>
            <a:ext cx="5907048" cy="342305"/>
          </a:xfrm>
          <a:prstGeom prst="rect">
            <a:avLst/>
          </a:prstGeom>
          <a:noFill/>
          <a:ln/>
        </p:spPr>
        <p:txBody>
          <a:bodyPr wrap="none" lIns="0" tIns="0" rIns="0" bIns="0" rtlCol="0" anchor="t"/>
          <a:lstStyle/>
          <a:p>
            <a:pPr indent="0" marL="0">
              <a:lnSpc>
                <a:spcPts val="2650"/>
              </a:lnSpc>
              <a:buNone/>
            </a:pPr>
            <a:r>
              <a:rPr lang="en-US" sz="1650" dirty="0">
                <a:solidFill>
                  <a:srgbClr val="3A3630"/>
                </a:solidFill>
                <a:latin typeface="Source Sans Pro" pitchFamily="34" charset="0"/>
                <a:ea typeface="Source Sans Pro" pitchFamily="34" charset="-122"/>
                <a:cs typeface="Source Sans Pro" pitchFamily="34" charset="-120"/>
              </a:rPr>
              <a:t>Description</a:t>
            </a:r>
            <a:endParaRPr lang="en-US" sz="1650" dirty="0"/>
          </a:p>
        </p:txBody>
      </p:sp>
      <p:sp>
        <p:nvSpPr>
          <p:cNvPr id="8" name="Shape 5"/>
          <p:cNvSpPr/>
          <p:nvPr/>
        </p:nvSpPr>
        <p:spPr>
          <a:xfrm>
            <a:off x="976312" y="5005864"/>
            <a:ext cx="12677656" cy="614243"/>
          </a:xfrm>
          <a:prstGeom prst="rect">
            <a:avLst/>
          </a:prstGeom>
          <a:solidFill>
            <a:srgbClr val="000000">
              <a:alpha val="4000"/>
            </a:srgbClr>
          </a:solidFill>
          <a:ln/>
        </p:spPr>
      </p:sp>
      <p:sp>
        <p:nvSpPr>
          <p:cNvPr id="9" name="Text 6"/>
          <p:cNvSpPr/>
          <p:nvPr/>
        </p:nvSpPr>
        <p:spPr>
          <a:xfrm>
            <a:off x="1190387" y="5141833"/>
            <a:ext cx="5907048" cy="342305"/>
          </a:xfrm>
          <a:prstGeom prst="rect">
            <a:avLst/>
          </a:prstGeom>
          <a:noFill/>
          <a:ln/>
        </p:spPr>
        <p:txBody>
          <a:bodyPr wrap="none" lIns="0" tIns="0" rIns="0" bIns="0" rtlCol="0" anchor="t"/>
          <a:lstStyle/>
          <a:p>
            <a:pPr indent="0" marL="0">
              <a:lnSpc>
                <a:spcPts val="2650"/>
              </a:lnSpc>
              <a:buNone/>
            </a:pPr>
            <a:r>
              <a:rPr lang="en-US" sz="1650" dirty="0">
                <a:solidFill>
                  <a:srgbClr val="3A3630"/>
                </a:solidFill>
                <a:latin typeface="Source Sans Pro" pitchFamily="34" charset="0"/>
                <a:ea typeface="Source Sans Pro" pitchFamily="34" charset="-122"/>
                <a:cs typeface="Source Sans Pro" pitchFamily="34" charset="-120"/>
              </a:rPr>
              <a:t>Grocery</a:t>
            </a:r>
            <a:endParaRPr lang="en-US" sz="1650" dirty="0"/>
          </a:p>
        </p:txBody>
      </p:sp>
      <p:sp>
        <p:nvSpPr>
          <p:cNvPr id="10" name="Text 7"/>
          <p:cNvSpPr/>
          <p:nvPr/>
        </p:nvSpPr>
        <p:spPr>
          <a:xfrm>
            <a:off x="7532965" y="5141833"/>
            <a:ext cx="5907048" cy="342305"/>
          </a:xfrm>
          <a:prstGeom prst="rect">
            <a:avLst/>
          </a:prstGeom>
          <a:noFill/>
          <a:ln/>
        </p:spPr>
        <p:txBody>
          <a:bodyPr wrap="none" lIns="0" tIns="0" rIns="0" bIns="0" rtlCol="0" anchor="t"/>
          <a:lstStyle/>
          <a:p>
            <a:pPr indent="0" marL="0">
              <a:lnSpc>
                <a:spcPts val="2650"/>
              </a:lnSpc>
              <a:buNone/>
            </a:pPr>
            <a:r>
              <a:rPr lang="en-US" sz="1650" dirty="0">
                <a:solidFill>
                  <a:srgbClr val="3A3630"/>
                </a:solidFill>
                <a:latin typeface="Source Sans Pro" pitchFamily="34" charset="0"/>
                <a:ea typeface="Source Sans Pro" pitchFamily="34" charset="-122"/>
                <a:cs typeface="Source Sans Pro" pitchFamily="34" charset="-120"/>
              </a:rPr>
              <a:t>Transactions at supermarkets and grocery stores.</a:t>
            </a:r>
            <a:endParaRPr lang="en-US" sz="1650" dirty="0"/>
          </a:p>
        </p:txBody>
      </p:sp>
      <p:sp>
        <p:nvSpPr>
          <p:cNvPr id="11" name="Shape 8"/>
          <p:cNvSpPr/>
          <p:nvPr/>
        </p:nvSpPr>
        <p:spPr>
          <a:xfrm>
            <a:off x="976312" y="5620107"/>
            <a:ext cx="12677656" cy="614243"/>
          </a:xfrm>
          <a:prstGeom prst="rect">
            <a:avLst/>
          </a:prstGeom>
          <a:solidFill>
            <a:srgbClr val="FFFFFF">
              <a:alpha val="4000"/>
            </a:srgbClr>
          </a:solidFill>
          <a:ln/>
        </p:spPr>
      </p:sp>
      <p:sp>
        <p:nvSpPr>
          <p:cNvPr id="12" name="Text 9"/>
          <p:cNvSpPr/>
          <p:nvPr/>
        </p:nvSpPr>
        <p:spPr>
          <a:xfrm>
            <a:off x="1190387" y="5756077"/>
            <a:ext cx="5907048" cy="342305"/>
          </a:xfrm>
          <a:prstGeom prst="rect">
            <a:avLst/>
          </a:prstGeom>
          <a:noFill/>
          <a:ln/>
        </p:spPr>
        <p:txBody>
          <a:bodyPr wrap="none" lIns="0" tIns="0" rIns="0" bIns="0" rtlCol="0" anchor="t"/>
          <a:lstStyle/>
          <a:p>
            <a:pPr indent="0" marL="0">
              <a:lnSpc>
                <a:spcPts val="2650"/>
              </a:lnSpc>
              <a:buNone/>
            </a:pPr>
            <a:r>
              <a:rPr lang="en-US" sz="1650" dirty="0">
                <a:solidFill>
                  <a:srgbClr val="3A3630"/>
                </a:solidFill>
                <a:latin typeface="Source Sans Pro" pitchFamily="34" charset="0"/>
                <a:ea typeface="Source Sans Pro" pitchFamily="34" charset="-122"/>
                <a:cs typeface="Source Sans Pro" pitchFamily="34" charset="-120"/>
              </a:rPr>
              <a:t>Dining</a:t>
            </a:r>
            <a:endParaRPr lang="en-US" sz="1650" dirty="0"/>
          </a:p>
        </p:txBody>
      </p:sp>
      <p:sp>
        <p:nvSpPr>
          <p:cNvPr id="13" name="Text 10"/>
          <p:cNvSpPr/>
          <p:nvPr/>
        </p:nvSpPr>
        <p:spPr>
          <a:xfrm>
            <a:off x="7532965" y="5756077"/>
            <a:ext cx="5907048" cy="342305"/>
          </a:xfrm>
          <a:prstGeom prst="rect">
            <a:avLst/>
          </a:prstGeom>
          <a:noFill/>
          <a:ln/>
        </p:spPr>
        <p:txBody>
          <a:bodyPr wrap="none" lIns="0" tIns="0" rIns="0" bIns="0" rtlCol="0" anchor="t"/>
          <a:lstStyle/>
          <a:p>
            <a:pPr indent="0" marL="0">
              <a:lnSpc>
                <a:spcPts val="2650"/>
              </a:lnSpc>
              <a:buNone/>
            </a:pPr>
            <a:r>
              <a:rPr lang="en-US" sz="1650" dirty="0">
                <a:solidFill>
                  <a:srgbClr val="3A3630"/>
                </a:solidFill>
                <a:latin typeface="Source Sans Pro" pitchFamily="34" charset="0"/>
                <a:ea typeface="Source Sans Pro" pitchFamily="34" charset="-122"/>
                <a:cs typeface="Source Sans Pro" pitchFamily="34" charset="-120"/>
              </a:rPr>
              <a:t>Transactions at restaurants, cafes, and food delivery services.</a:t>
            </a:r>
            <a:endParaRPr lang="en-US" sz="1650" dirty="0"/>
          </a:p>
        </p:txBody>
      </p:sp>
      <p:sp>
        <p:nvSpPr>
          <p:cNvPr id="14" name="Shape 11"/>
          <p:cNvSpPr/>
          <p:nvPr/>
        </p:nvSpPr>
        <p:spPr>
          <a:xfrm>
            <a:off x="976312" y="6234351"/>
            <a:ext cx="12677656" cy="614243"/>
          </a:xfrm>
          <a:prstGeom prst="rect">
            <a:avLst/>
          </a:prstGeom>
          <a:solidFill>
            <a:srgbClr val="000000">
              <a:alpha val="4000"/>
            </a:srgbClr>
          </a:solidFill>
          <a:ln/>
        </p:spPr>
      </p:sp>
      <p:sp>
        <p:nvSpPr>
          <p:cNvPr id="15" name="Text 12"/>
          <p:cNvSpPr/>
          <p:nvPr/>
        </p:nvSpPr>
        <p:spPr>
          <a:xfrm>
            <a:off x="1190387" y="6370320"/>
            <a:ext cx="5907048" cy="342305"/>
          </a:xfrm>
          <a:prstGeom prst="rect">
            <a:avLst/>
          </a:prstGeom>
          <a:noFill/>
          <a:ln/>
        </p:spPr>
        <p:txBody>
          <a:bodyPr wrap="none" lIns="0" tIns="0" rIns="0" bIns="0" rtlCol="0" anchor="t"/>
          <a:lstStyle/>
          <a:p>
            <a:pPr indent="0" marL="0">
              <a:lnSpc>
                <a:spcPts val="2650"/>
              </a:lnSpc>
              <a:buNone/>
            </a:pPr>
            <a:r>
              <a:rPr lang="en-US" sz="1650" dirty="0">
                <a:solidFill>
                  <a:srgbClr val="3A3630"/>
                </a:solidFill>
                <a:latin typeface="Source Sans Pro" pitchFamily="34" charset="0"/>
                <a:ea typeface="Source Sans Pro" pitchFamily="34" charset="-122"/>
                <a:cs typeface="Source Sans Pro" pitchFamily="34" charset="-120"/>
              </a:rPr>
              <a:t>Travel</a:t>
            </a:r>
            <a:endParaRPr lang="en-US" sz="1650" dirty="0"/>
          </a:p>
        </p:txBody>
      </p:sp>
      <p:sp>
        <p:nvSpPr>
          <p:cNvPr id="16" name="Text 13"/>
          <p:cNvSpPr/>
          <p:nvPr/>
        </p:nvSpPr>
        <p:spPr>
          <a:xfrm>
            <a:off x="7532965" y="6370320"/>
            <a:ext cx="5907048" cy="342305"/>
          </a:xfrm>
          <a:prstGeom prst="rect">
            <a:avLst/>
          </a:prstGeom>
          <a:noFill/>
          <a:ln/>
        </p:spPr>
        <p:txBody>
          <a:bodyPr wrap="none" lIns="0" tIns="0" rIns="0" bIns="0" rtlCol="0" anchor="t"/>
          <a:lstStyle/>
          <a:p>
            <a:pPr indent="0" marL="0">
              <a:lnSpc>
                <a:spcPts val="2650"/>
              </a:lnSpc>
              <a:buNone/>
            </a:pPr>
            <a:r>
              <a:rPr lang="en-US" sz="1650" dirty="0">
                <a:solidFill>
                  <a:srgbClr val="3A3630"/>
                </a:solidFill>
                <a:latin typeface="Source Sans Pro" pitchFamily="34" charset="0"/>
                <a:ea typeface="Source Sans Pro" pitchFamily="34" charset="-122"/>
                <a:cs typeface="Source Sans Pro" pitchFamily="34" charset="-120"/>
              </a:rPr>
              <a:t>Transactions related to flights, hotels, and travel agencies.</a:t>
            </a:r>
            <a:endParaRPr lang="en-US" sz="1650" dirty="0"/>
          </a:p>
        </p:txBody>
      </p:sp>
      <p:sp>
        <p:nvSpPr>
          <p:cNvPr id="17" name="Shape 14"/>
          <p:cNvSpPr/>
          <p:nvPr/>
        </p:nvSpPr>
        <p:spPr>
          <a:xfrm>
            <a:off x="976312" y="6848594"/>
            <a:ext cx="12677656" cy="614243"/>
          </a:xfrm>
          <a:prstGeom prst="rect">
            <a:avLst/>
          </a:prstGeom>
          <a:solidFill>
            <a:srgbClr val="FFFFFF">
              <a:alpha val="4000"/>
            </a:srgbClr>
          </a:solidFill>
          <a:ln/>
        </p:spPr>
      </p:sp>
      <p:sp>
        <p:nvSpPr>
          <p:cNvPr id="18" name="Text 15"/>
          <p:cNvSpPr/>
          <p:nvPr/>
        </p:nvSpPr>
        <p:spPr>
          <a:xfrm>
            <a:off x="1190387" y="6984563"/>
            <a:ext cx="5907048" cy="342305"/>
          </a:xfrm>
          <a:prstGeom prst="rect">
            <a:avLst/>
          </a:prstGeom>
          <a:noFill/>
          <a:ln/>
        </p:spPr>
        <p:txBody>
          <a:bodyPr wrap="none" lIns="0" tIns="0" rIns="0" bIns="0" rtlCol="0" anchor="t"/>
          <a:lstStyle/>
          <a:p>
            <a:pPr indent="0" marL="0">
              <a:lnSpc>
                <a:spcPts val="2650"/>
              </a:lnSpc>
              <a:buNone/>
            </a:pPr>
            <a:r>
              <a:rPr lang="en-US" sz="1650" dirty="0">
                <a:solidFill>
                  <a:srgbClr val="3A3630"/>
                </a:solidFill>
                <a:latin typeface="Source Sans Pro" pitchFamily="34" charset="0"/>
                <a:ea typeface="Source Sans Pro" pitchFamily="34" charset="-122"/>
                <a:cs typeface="Source Sans Pro" pitchFamily="34" charset="-120"/>
              </a:rPr>
              <a:t>Entertainment</a:t>
            </a:r>
            <a:endParaRPr lang="en-US" sz="1650" dirty="0"/>
          </a:p>
        </p:txBody>
      </p:sp>
      <p:sp>
        <p:nvSpPr>
          <p:cNvPr id="19" name="Text 16"/>
          <p:cNvSpPr/>
          <p:nvPr/>
        </p:nvSpPr>
        <p:spPr>
          <a:xfrm>
            <a:off x="7532965" y="6984563"/>
            <a:ext cx="5907048" cy="342305"/>
          </a:xfrm>
          <a:prstGeom prst="rect">
            <a:avLst/>
          </a:prstGeom>
          <a:noFill/>
          <a:ln/>
        </p:spPr>
        <p:txBody>
          <a:bodyPr wrap="none" lIns="0" tIns="0" rIns="0" bIns="0" rtlCol="0" anchor="t"/>
          <a:lstStyle/>
          <a:p>
            <a:pPr indent="0" marL="0">
              <a:lnSpc>
                <a:spcPts val="2650"/>
              </a:lnSpc>
              <a:buNone/>
            </a:pPr>
            <a:r>
              <a:rPr lang="en-US" sz="1650" dirty="0">
                <a:solidFill>
                  <a:srgbClr val="3A3630"/>
                </a:solidFill>
                <a:latin typeface="Source Sans Pro" pitchFamily="34" charset="0"/>
                <a:ea typeface="Source Sans Pro" pitchFamily="34" charset="-122"/>
                <a:cs typeface="Source Sans Pro" pitchFamily="34" charset="-120"/>
              </a:rPr>
              <a:t>Transactions at movie theaters, concerts, and amusement parks.</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13646" y="753547"/>
            <a:ext cx="5561886" cy="695087"/>
          </a:xfrm>
          <a:prstGeom prst="rect">
            <a:avLst/>
          </a:prstGeom>
          <a:noFill/>
          <a:ln/>
        </p:spPr>
        <p:txBody>
          <a:bodyPr wrap="none" lIns="0" tIns="0" rIns="0" bIns="0" rtlCol="0" anchor="t"/>
          <a:lstStyle/>
          <a:p>
            <a:pPr indent="0" marL="0">
              <a:lnSpc>
                <a:spcPts val="5450"/>
              </a:lnSpc>
              <a:buNone/>
            </a:pPr>
            <a:r>
              <a:rPr lang="en-US" sz="4350" dirty="0">
                <a:solidFill>
                  <a:srgbClr val="38512F"/>
                </a:solidFill>
                <a:latin typeface="Lora" pitchFamily="34" charset="0"/>
                <a:ea typeface="Lora" pitchFamily="34" charset="-122"/>
                <a:cs typeface="Lora" pitchFamily="34" charset="-120"/>
              </a:rPr>
              <a:t>Geospatial Analysis</a:t>
            </a:r>
            <a:endParaRPr lang="en-US" sz="4350" dirty="0"/>
          </a:p>
        </p:txBody>
      </p:sp>
      <p:pic>
        <p:nvPicPr>
          <p:cNvPr id="4" name="Image 1" descr="preencoded.png">    </p:cNvPr>
          <p:cNvPicPr>
            <a:picLocks noChangeAspect="1"/>
          </p:cNvPicPr>
          <p:nvPr/>
        </p:nvPicPr>
        <p:blipFill>
          <a:blip r:embed="rId2"/>
          <a:stretch>
            <a:fillRect/>
          </a:stretch>
        </p:blipFill>
        <p:spPr>
          <a:xfrm>
            <a:off x="6313646" y="1803202"/>
            <a:ext cx="1181814" cy="1890951"/>
          </a:xfrm>
          <a:prstGeom prst="rect">
            <a:avLst/>
          </a:prstGeom>
        </p:spPr>
      </p:pic>
      <p:sp>
        <p:nvSpPr>
          <p:cNvPr id="5" name="Text 1"/>
          <p:cNvSpPr/>
          <p:nvPr/>
        </p:nvSpPr>
        <p:spPr>
          <a:xfrm>
            <a:off x="7850029" y="2039541"/>
            <a:ext cx="2780943" cy="347663"/>
          </a:xfrm>
          <a:prstGeom prst="rect">
            <a:avLst/>
          </a:prstGeom>
          <a:noFill/>
          <a:ln/>
        </p:spPr>
        <p:txBody>
          <a:bodyPr wrap="none" lIns="0" tIns="0" rIns="0" bIns="0" rtlCol="0" anchor="t"/>
          <a:lstStyle/>
          <a:p>
            <a:pPr algn="l" indent="0" marL="0">
              <a:lnSpc>
                <a:spcPts val="2700"/>
              </a:lnSpc>
              <a:buNone/>
            </a:pPr>
            <a:r>
              <a:rPr lang="en-US" sz="2150" dirty="0">
                <a:solidFill>
                  <a:srgbClr val="3A3630"/>
                </a:solidFill>
                <a:latin typeface="Lora" pitchFamily="34" charset="0"/>
                <a:ea typeface="Lora" pitchFamily="34" charset="-122"/>
                <a:cs typeface="Lora" pitchFamily="34" charset="-120"/>
              </a:rPr>
              <a:t>Location Data</a:t>
            </a:r>
            <a:endParaRPr lang="en-US" sz="2150" dirty="0"/>
          </a:p>
        </p:txBody>
      </p:sp>
      <p:sp>
        <p:nvSpPr>
          <p:cNvPr id="6" name="Text 2"/>
          <p:cNvSpPr/>
          <p:nvPr/>
        </p:nvSpPr>
        <p:spPr>
          <a:xfrm>
            <a:off x="7850029" y="2529007"/>
            <a:ext cx="5953125" cy="756285"/>
          </a:xfrm>
          <a:prstGeom prst="rect">
            <a:avLst/>
          </a:prstGeom>
          <a:noFill/>
          <a:ln/>
        </p:spPr>
        <p:txBody>
          <a:bodyPr wrap="square" lIns="0" tIns="0" rIns="0" bIns="0" rtlCol="0" anchor="t"/>
          <a:lstStyle/>
          <a:p>
            <a:pPr algn="l" indent="0" marL="0">
              <a:lnSpc>
                <a:spcPts val="2950"/>
              </a:lnSpc>
              <a:buNone/>
            </a:pPr>
            <a:r>
              <a:rPr lang="en-US" sz="1850" dirty="0">
                <a:solidFill>
                  <a:srgbClr val="3A3630"/>
                </a:solidFill>
                <a:latin typeface="Source Sans Pro" pitchFamily="34" charset="0"/>
                <a:ea typeface="Source Sans Pro" pitchFamily="34" charset="-122"/>
                <a:cs typeface="Source Sans Pro" pitchFamily="34" charset="-120"/>
              </a:rPr>
              <a:t>Extract latitude and longitude coordinates from transaction data to visualize spending patterns on a map.</a:t>
            </a:r>
            <a:endParaRPr lang="en-US" sz="1850" dirty="0"/>
          </a:p>
        </p:txBody>
      </p:sp>
      <p:pic>
        <p:nvPicPr>
          <p:cNvPr id="7" name="Image 2" descr="preencoded.png">    </p:cNvPr>
          <p:cNvPicPr>
            <a:picLocks noChangeAspect="1"/>
          </p:cNvPicPr>
          <p:nvPr/>
        </p:nvPicPr>
        <p:blipFill>
          <a:blip r:embed="rId3"/>
          <a:stretch>
            <a:fillRect/>
          </a:stretch>
        </p:blipFill>
        <p:spPr>
          <a:xfrm>
            <a:off x="6313646" y="3694152"/>
            <a:ext cx="1181814" cy="1890951"/>
          </a:xfrm>
          <a:prstGeom prst="rect">
            <a:avLst/>
          </a:prstGeom>
        </p:spPr>
      </p:pic>
      <p:sp>
        <p:nvSpPr>
          <p:cNvPr id="8" name="Text 3"/>
          <p:cNvSpPr/>
          <p:nvPr/>
        </p:nvSpPr>
        <p:spPr>
          <a:xfrm>
            <a:off x="7850029" y="3930491"/>
            <a:ext cx="2780943" cy="347663"/>
          </a:xfrm>
          <a:prstGeom prst="rect">
            <a:avLst/>
          </a:prstGeom>
          <a:noFill/>
          <a:ln/>
        </p:spPr>
        <p:txBody>
          <a:bodyPr wrap="none" lIns="0" tIns="0" rIns="0" bIns="0" rtlCol="0" anchor="t"/>
          <a:lstStyle/>
          <a:p>
            <a:pPr algn="l" indent="0" marL="0">
              <a:lnSpc>
                <a:spcPts val="2700"/>
              </a:lnSpc>
              <a:buNone/>
            </a:pPr>
            <a:r>
              <a:rPr lang="en-US" sz="2150" dirty="0">
                <a:solidFill>
                  <a:srgbClr val="3A3630"/>
                </a:solidFill>
                <a:latin typeface="Lora" pitchFamily="34" charset="0"/>
                <a:ea typeface="Lora" pitchFamily="34" charset="-122"/>
                <a:cs typeface="Lora" pitchFamily="34" charset="-120"/>
              </a:rPr>
              <a:t>Spatial Clustering</a:t>
            </a:r>
            <a:endParaRPr lang="en-US" sz="2150" dirty="0"/>
          </a:p>
        </p:txBody>
      </p:sp>
      <p:sp>
        <p:nvSpPr>
          <p:cNvPr id="9" name="Text 4"/>
          <p:cNvSpPr/>
          <p:nvPr/>
        </p:nvSpPr>
        <p:spPr>
          <a:xfrm>
            <a:off x="7850029" y="4419957"/>
            <a:ext cx="5953125" cy="756285"/>
          </a:xfrm>
          <a:prstGeom prst="rect">
            <a:avLst/>
          </a:prstGeom>
          <a:noFill/>
          <a:ln/>
        </p:spPr>
        <p:txBody>
          <a:bodyPr wrap="square" lIns="0" tIns="0" rIns="0" bIns="0" rtlCol="0" anchor="t"/>
          <a:lstStyle/>
          <a:p>
            <a:pPr algn="l" indent="0" marL="0">
              <a:lnSpc>
                <a:spcPts val="2950"/>
              </a:lnSpc>
              <a:buNone/>
            </a:pPr>
            <a:r>
              <a:rPr lang="en-US" sz="1850" dirty="0">
                <a:solidFill>
                  <a:srgbClr val="3A3630"/>
                </a:solidFill>
                <a:latin typeface="Source Sans Pro" pitchFamily="34" charset="0"/>
                <a:ea typeface="Source Sans Pro" pitchFamily="34" charset="-122"/>
                <a:cs typeface="Source Sans Pro" pitchFamily="34" charset="-120"/>
              </a:rPr>
              <a:t>Identify clusters of high transaction density, revealing areas with significant spending activity.</a:t>
            </a:r>
            <a:endParaRPr lang="en-US" sz="1850" dirty="0"/>
          </a:p>
        </p:txBody>
      </p:sp>
      <p:pic>
        <p:nvPicPr>
          <p:cNvPr id="10" name="Image 3" descr="preencoded.png">    </p:cNvPr>
          <p:cNvPicPr>
            <a:picLocks noChangeAspect="1"/>
          </p:cNvPicPr>
          <p:nvPr/>
        </p:nvPicPr>
        <p:blipFill>
          <a:blip r:embed="rId4"/>
          <a:stretch>
            <a:fillRect/>
          </a:stretch>
        </p:blipFill>
        <p:spPr>
          <a:xfrm>
            <a:off x="6313646" y="5585103"/>
            <a:ext cx="1181814" cy="1890951"/>
          </a:xfrm>
          <a:prstGeom prst="rect">
            <a:avLst/>
          </a:prstGeom>
        </p:spPr>
      </p:pic>
      <p:sp>
        <p:nvSpPr>
          <p:cNvPr id="11" name="Text 5"/>
          <p:cNvSpPr/>
          <p:nvPr/>
        </p:nvSpPr>
        <p:spPr>
          <a:xfrm>
            <a:off x="7850029" y="5821442"/>
            <a:ext cx="2780943" cy="347663"/>
          </a:xfrm>
          <a:prstGeom prst="rect">
            <a:avLst/>
          </a:prstGeom>
          <a:noFill/>
          <a:ln/>
        </p:spPr>
        <p:txBody>
          <a:bodyPr wrap="none" lIns="0" tIns="0" rIns="0" bIns="0" rtlCol="0" anchor="t"/>
          <a:lstStyle/>
          <a:p>
            <a:pPr algn="l" indent="0" marL="0">
              <a:lnSpc>
                <a:spcPts val="2700"/>
              </a:lnSpc>
              <a:buNone/>
            </a:pPr>
            <a:r>
              <a:rPr lang="en-US" sz="2150" dirty="0">
                <a:solidFill>
                  <a:srgbClr val="3A3630"/>
                </a:solidFill>
                <a:latin typeface="Lora" pitchFamily="34" charset="0"/>
                <a:ea typeface="Lora" pitchFamily="34" charset="-122"/>
                <a:cs typeface="Lora" pitchFamily="34" charset="-120"/>
              </a:rPr>
              <a:t>Regional Trends</a:t>
            </a:r>
            <a:endParaRPr lang="en-US" sz="2150" dirty="0"/>
          </a:p>
        </p:txBody>
      </p:sp>
      <p:sp>
        <p:nvSpPr>
          <p:cNvPr id="12" name="Text 6"/>
          <p:cNvSpPr/>
          <p:nvPr/>
        </p:nvSpPr>
        <p:spPr>
          <a:xfrm>
            <a:off x="7850029" y="6310908"/>
            <a:ext cx="5953125" cy="756285"/>
          </a:xfrm>
          <a:prstGeom prst="rect">
            <a:avLst/>
          </a:prstGeom>
          <a:noFill/>
          <a:ln/>
        </p:spPr>
        <p:txBody>
          <a:bodyPr wrap="square" lIns="0" tIns="0" rIns="0" bIns="0" rtlCol="0" anchor="t"/>
          <a:lstStyle/>
          <a:p>
            <a:pPr algn="l" indent="0" marL="0">
              <a:lnSpc>
                <a:spcPts val="2950"/>
              </a:lnSpc>
              <a:buNone/>
            </a:pPr>
            <a:r>
              <a:rPr lang="en-US" sz="1850" dirty="0">
                <a:solidFill>
                  <a:srgbClr val="3A3630"/>
                </a:solidFill>
                <a:latin typeface="Source Sans Pro" pitchFamily="34" charset="0"/>
                <a:ea typeface="Source Sans Pro" pitchFamily="34" charset="-122"/>
                <a:cs typeface="Source Sans Pro" pitchFamily="34" charset="-120"/>
              </a:rPr>
              <a:t>Analyze spatial patterns to detect regional trends and anomalies in consumer spending habits.</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981087"/>
          </a:xfrm>
          <a:prstGeom prst="rect">
            <a:avLst/>
          </a:prstGeom>
        </p:spPr>
      </p:pic>
      <p:sp>
        <p:nvSpPr>
          <p:cNvPr id="3" name="Text 0"/>
          <p:cNvSpPr/>
          <p:nvPr/>
        </p:nvSpPr>
        <p:spPr>
          <a:xfrm>
            <a:off x="968693" y="3636883"/>
            <a:ext cx="5611654" cy="701397"/>
          </a:xfrm>
          <a:prstGeom prst="rect">
            <a:avLst/>
          </a:prstGeom>
          <a:noFill/>
          <a:ln/>
        </p:spPr>
        <p:txBody>
          <a:bodyPr wrap="none" lIns="0" tIns="0" rIns="0" bIns="0" rtlCol="0" anchor="t"/>
          <a:lstStyle/>
          <a:p>
            <a:pPr indent="0" marL="0">
              <a:lnSpc>
                <a:spcPts val="5500"/>
              </a:lnSpc>
              <a:buNone/>
            </a:pPr>
            <a:r>
              <a:rPr lang="en-US" sz="4400" dirty="0">
                <a:solidFill>
                  <a:srgbClr val="38512F"/>
                </a:solidFill>
                <a:latin typeface="Lora" pitchFamily="34" charset="0"/>
                <a:ea typeface="Lora" pitchFamily="34" charset="-122"/>
                <a:cs typeface="Lora" pitchFamily="34" charset="-120"/>
              </a:rPr>
              <a:t>Predictive Modeling</a:t>
            </a:r>
            <a:endParaRPr lang="en-US" sz="4400" dirty="0"/>
          </a:p>
        </p:txBody>
      </p:sp>
      <p:sp>
        <p:nvSpPr>
          <p:cNvPr id="4" name="Shape 1"/>
          <p:cNvSpPr/>
          <p:nvPr/>
        </p:nvSpPr>
        <p:spPr>
          <a:xfrm>
            <a:off x="968693" y="4695944"/>
            <a:ext cx="4071938" cy="2878098"/>
          </a:xfrm>
          <a:prstGeom prst="roundRect">
            <a:avLst>
              <a:gd name="adj" fmla="val 1243"/>
            </a:avLst>
          </a:prstGeom>
          <a:solidFill>
            <a:srgbClr val="F3E7D4"/>
          </a:solidFill>
          <a:ln/>
        </p:spPr>
      </p:sp>
      <p:sp>
        <p:nvSpPr>
          <p:cNvPr id="5" name="Text 2"/>
          <p:cNvSpPr/>
          <p:nvPr/>
        </p:nvSpPr>
        <p:spPr>
          <a:xfrm>
            <a:off x="1207175" y="4934426"/>
            <a:ext cx="2812733" cy="350758"/>
          </a:xfrm>
          <a:prstGeom prst="rect">
            <a:avLst/>
          </a:prstGeom>
          <a:noFill/>
          <a:ln/>
        </p:spPr>
        <p:txBody>
          <a:bodyPr wrap="none" lIns="0" tIns="0" rIns="0" bIns="0" rtlCol="0" anchor="t"/>
          <a:lstStyle/>
          <a:p>
            <a:pPr indent="0" marL="0">
              <a:lnSpc>
                <a:spcPts val="2750"/>
              </a:lnSpc>
              <a:buNone/>
            </a:pPr>
            <a:r>
              <a:rPr lang="en-US" sz="2200" dirty="0">
                <a:solidFill>
                  <a:srgbClr val="3A3630"/>
                </a:solidFill>
                <a:latin typeface="Lora" pitchFamily="34" charset="0"/>
                <a:ea typeface="Lora" pitchFamily="34" charset="-122"/>
                <a:cs typeface="Lora" pitchFamily="34" charset="-120"/>
              </a:rPr>
              <a:t>Spending Forecasting</a:t>
            </a:r>
            <a:endParaRPr lang="en-US" sz="2200" dirty="0"/>
          </a:p>
        </p:txBody>
      </p:sp>
      <p:sp>
        <p:nvSpPr>
          <p:cNvPr id="6" name="Text 3"/>
          <p:cNvSpPr/>
          <p:nvPr/>
        </p:nvSpPr>
        <p:spPr>
          <a:xfrm>
            <a:off x="1207175" y="5428178"/>
            <a:ext cx="3594973" cy="1525905"/>
          </a:xfrm>
          <a:prstGeom prst="rect">
            <a:avLst/>
          </a:prstGeom>
          <a:noFill/>
          <a:ln/>
        </p:spPr>
        <p:txBody>
          <a:bodyPr wrap="square" lIns="0" tIns="0" rIns="0" bIns="0" rtlCol="0" anchor="t"/>
          <a:lstStyle/>
          <a:p>
            <a:pPr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Predict future spending behavior based on historical transaction data, including seasonal variations and customer trends.</a:t>
            </a:r>
            <a:endParaRPr lang="en-US" sz="1850" dirty="0"/>
          </a:p>
        </p:txBody>
      </p:sp>
      <p:sp>
        <p:nvSpPr>
          <p:cNvPr id="7" name="Shape 4"/>
          <p:cNvSpPr/>
          <p:nvPr/>
        </p:nvSpPr>
        <p:spPr>
          <a:xfrm>
            <a:off x="5279112" y="4695944"/>
            <a:ext cx="4071938" cy="2878098"/>
          </a:xfrm>
          <a:prstGeom prst="roundRect">
            <a:avLst>
              <a:gd name="adj" fmla="val 1243"/>
            </a:avLst>
          </a:prstGeom>
          <a:solidFill>
            <a:srgbClr val="F3E7D4"/>
          </a:solidFill>
          <a:ln/>
        </p:spPr>
      </p:sp>
      <p:sp>
        <p:nvSpPr>
          <p:cNvPr id="8" name="Text 5"/>
          <p:cNvSpPr/>
          <p:nvPr/>
        </p:nvSpPr>
        <p:spPr>
          <a:xfrm>
            <a:off x="5517594" y="4934426"/>
            <a:ext cx="2958108" cy="350758"/>
          </a:xfrm>
          <a:prstGeom prst="rect">
            <a:avLst/>
          </a:prstGeom>
          <a:noFill/>
          <a:ln/>
        </p:spPr>
        <p:txBody>
          <a:bodyPr wrap="none" lIns="0" tIns="0" rIns="0" bIns="0" rtlCol="0" anchor="t"/>
          <a:lstStyle/>
          <a:p>
            <a:pPr indent="0" marL="0">
              <a:lnSpc>
                <a:spcPts val="2750"/>
              </a:lnSpc>
              <a:buNone/>
            </a:pPr>
            <a:r>
              <a:rPr lang="en-US" sz="2200" dirty="0">
                <a:solidFill>
                  <a:srgbClr val="3A3630"/>
                </a:solidFill>
                <a:latin typeface="Lora" pitchFamily="34" charset="0"/>
                <a:ea typeface="Lora" pitchFamily="34" charset="-122"/>
                <a:cs typeface="Lora" pitchFamily="34" charset="-120"/>
              </a:rPr>
              <a:t>Fraud Risk Assessment</a:t>
            </a:r>
            <a:endParaRPr lang="en-US" sz="2200" dirty="0"/>
          </a:p>
        </p:txBody>
      </p:sp>
      <p:sp>
        <p:nvSpPr>
          <p:cNvPr id="9" name="Text 6"/>
          <p:cNvSpPr/>
          <p:nvPr/>
        </p:nvSpPr>
        <p:spPr>
          <a:xfrm>
            <a:off x="5517594" y="5428178"/>
            <a:ext cx="3594973" cy="1907381"/>
          </a:xfrm>
          <a:prstGeom prst="rect">
            <a:avLst/>
          </a:prstGeom>
          <a:noFill/>
          <a:ln/>
        </p:spPr>
        <p:txBody>
          <a:bodyPr wrap="square" lIns="0" tIns="0" rIns="0" bIns="0" rtlCol="0" anchor="t"/>
          <a:lstStyle/>
          <a:p>
            <a:pPr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Develop models to identify potential fraudulent transactions by predicting the likelihood of suspicious activity based on transaction history.</a:t>
            </a:r>
            <a:endParaRPr lang="en-US" sz="1850" dirty="0"/>
          </a:p>
        </p:txBody>
      </p:sp>
      <p:sp>
        <p:nvSpPr>
          <p:cNvPr id="10" name="Shape 7"/>
          <p:cNvSpPr/>
          <p:nvPr/>
        </p:nvSpPr>
        <p:spPr>
          <a:xfrm>
            <a:off x="9589532" y="4695944"/>
            <a:ext cx="4071938" cy="2878098"/>
          </a:xfrm>
          <a:prstGeom prst="roundRect">
            <a:avLst>
              <a:gd name="adj" fmla="val 1243"/>
            </a:avLst>
          </a:prstGeom>
          <a:solidFill>
            <a:srgbClr val="F3E7D4"/>
          </a:solidFill>
          <a:ln/>
        </p:spPr>
      </p:sp>
      <p:sp>
        <p:nvSpPr>
          <p:cNvPr id="11" name="Text 8"/>
          <p:cNvSpPr/>
          <p:nvPr/>
        </p:nvSpPr>
        <p:spPr>
          <a:xfrm>
            <a:off x="9828014" y="4934426"/>
            <a:ext cx="3150156" cy="350758"/>
          </a:xfrm>
          <a:prstGeom prst="rect">
            <a:avLst/>
          </a:prstGeom>
          <a:noFill/>
          <a:ln/>
        </p:spPr>
        <p:txBody>
          <a:bodyPr wrap="none" lIns="0" tIns="0" rIns="0" bIns="0" rtlCol="0" anchor="t"/>
          <a:lstStyle/>
          <a:p>
            <a:pPr indent="0" marL="0">
              <a:lnSpc>
                <a:spcPts val="2750"/>
              </a:lnSpc>
              <a:buNone/>
            </a:pPr>
            <a:r>
              <a:rPr lang="en-US" sz="2200" dirty="0">
                <a:solidFill>
                  <a:srgbClr val="3A3630"/>
                </a:solidFill>
                <a:latin typeface="Lora" pitchFamily="34" charset="0"/>
                <a:ea typeface="Lora" pitchFamily="34" charset="-122"/>
                <a:cs typeface="Lora" pitchFamily="34" charset="-120"/>
              </a:rPr>
              <a:t>Financial Trend Analysis</a:t>
            </a:r>
            <a:endParaRPr lang="en-US" sz="2200" dirty="0"/>
          </a:p>
        </p:txBody>
      </p:sp>
      <p:sp>
        <p:nvSpPr>
          <p:cNvPr id="12" name="Text 9"/>
          <p:cNvSpPr/>
          <p:nvPr/>
        </p:nvSpPr>
        <p:spPr>
          <a:xfrm>
            <a:off x="9828014" y="5428178"/>
            <a:ext cx="3594973" cy="1525905"/>
          </a:xfrm>
          <a:prstGeom prst="rect">
            <a:avLst/>
          </a:prstGeom>
          <a:noFill/>
          <a:ln/>
        </p:spPr>
        <p:txBody>
          <a:bodyPr wrap="square" lIns="0" tIns="0" rIns="0" bIns="0" rtlCol="0" anchor="t"/>
          <a:lstStyle/>
          <a:p>
            <a:pPr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Forecast financial trends based on transaction data to gain insights into market dynamics and consumer spending patterns.</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84490" y="543758"/>
            <a:ext cx="4602123" cy="575191"/>
          </a:xfrm>
          <a:prstGeom prst="rect">
            <a:avLst/>
          </a:prstGeom>
          <a:noFill/>
          <a:ln/>
        </p:spPr>
        <p:txBody>
          <a:bodyPr wrap="none" lIns="0" tIns="0" rIns="0" bIns="0" rtlCol="0" anchor="t"/>
          <a:lstStyle/>
          <a:p>
            <a:pPr indent="0" marL="0">
              <a:lnSpc>
                <a:spcPts val="4500"/>
              </a:lnSpc>
              <a:buNone/>
            </a:pPr>
            <a:r>
              <a:rPr lang="en-US" sz="3600" dirty="0">
                <a:solidFill>
                  <a:srgbClr val="38512F"/>
                </a:solidFill>
                <a:latin typeface="Lora" pitchFamily="34" charset="0"/>
                <a:ea typeface="Lora" pitchFamily="34" charset="-122"/>
                <a:cs typeface="Lora" pitchFamily="34" charset="-120"/>
              </a:rPr>
              <a:t>Behavioral Analysis</a:t>
            </a:r>
            <a:endParaRPr lang="en-US" sz="3600" dirty="0"/>
          </a:p>
        </p:txBody>
      </p:sp>
      <p:sp>
        <p:nvSpPr>
          <p:cNvPr id="4" name="Shape 1"/>
          <p:cNvSpPr/>
          <p:nvPr/>
        </p:nvSpPr>
        <p:spPr>
          <a:xfrm>
            <a:off x="966430" y="1412319"/>
            <a:ext cx="22860" cy="6273403"/>
          </a:xfrm>
          <a:prstGeom prst="roundRect">
            <a:avLst>
              <a:gd name="adj" fmla="val 128340"/>
            </a:avLst>
          </a:prstGeom>
          <a:solidFill>
            <a:srgbClr val="D9CDBA"/>
          </a:solidFill>
          <a:ln/>
        </p:spPr>
      </p:sp>
      <p:sp>
        <p:nvSpPr>
          <p:cNvPr id="5" name="Shape 2"/>
          <p:cNvSpPr/>
          <p:nvPr/>
        </p:nvSpPr>
        <p:spPr>
          <a:xfrm>
            <a:off x="1175028" y="1840944"/>
            <a:ext cx="684490" cy="22860"/>
          </a:xfrm>
          <a:prstGeom prst="roundRect">
            <a:avLst>
              <a:gd name="adj" fmla="val 128340"/>
            </a:avLst>
          </a:prstGeom>
          <a:solidFill>
            <a:srgbClr val="D9CDBA"/>
          </a:solidFill>
          <a:ln/>
        </p:spPr>
      </p:sp>
      <p:sp>
        <p:nvSpPr>
          <p:cNvPr id="6" name="Shape 3"/>
          <p:cNvSpPr/>
          <p:nvPr/>
        </p:nvSpPr>
        <p:spPr>
          <a:xfrm>
            <a:off x="757833" y="1632347"/>
            <a:ext cx="440055" cy="440055"/>
          </a:xfrm>
          <a:prstGeom prst="roundRect">
            <a:avLst>
              <a:gd name="adj" fmla="val 6667"/>
            </a:avLst>
          </a:prstGeom>
          <a:solidFill>
            <a:srgbClr val="F3E7D4"/>
          </a:solidFill>
          <a:ln/>
        </p:spPr>
      </p:sp>
      <p:sp>
        <p:nvSpPr>
          <p:cNvPr id="7" name="Text 4"/>
          <p:cNvSpPr/>
          <p:nvPr/>
        </p:nvSpPr>
        <p:spPr>
          <a:xfrm>
            <a:off x="927616" y="1714262"/>
            <a:ext cx="100489" cy="276106"/>
          </a:xfrm>
          <a:prstGeom prst="rect">
            <a:avLst/>
          </a:prstGeom>
          <a:noFill/>
          <a:ln/>
        </p:spPr>
        <p:txBody>
          <a:bodyPr wrap="none" lIns="0" tIns="0" rIns="0" bIns="0" rtlCol="0" anchor="t"/>
          <a:lstStyle/>
          <a:p>
            <a:pPr algn="ctr" indent="0" marL="0">
              <a:lnSpc>
                <a:spcPts val="2150"/>
              </a:lnSpc>
              <a:buNone/>
            </a:pPr>
            <a:r>
              <a:rPr lang="en-US" sz="2150" dirty="0">
                <a:solidFill>
                  <a:srgbClr val="3A3630"/>
                </a:solidFill>
                <a:latin typeface="Lora" pitchFamily="34" charset="0"/>
                <a:ea typeface="Lora" pitchFamily="34" charset="-122"/>
                <a:cs typeface="Lora" pitchFamily="34" charset="-120"/>
              </a:rPr>
              <a:t>1</a:t>
            </a:r>
            <a:endParaRPr lang="en-US" sz="2150" dirty="0"/>
          </a:p>
        </p:txBody>
      </p:sp>
      <p:sp>
        <p:nvSpPr>
          <p:cNvPr id="8" name="Text 5"/>
          <p:cNvSpPr/>
          <p:nvPr/>
        </p:nvSpPr>
        <p:spPr>
          <a:xfrm>
            <a:off x="2053590" y="1607820"/>
            <a:ext cx="2301002" cy="287655"/>
          </a:xfrm>
          <a:prstGeom prst="rect">
            <a:avLst/>
          </a:prstGeom>
          <a:noFill/>
          <a:ln/>
        </p:spPr>
        <p:txBody>
          <a:bodyPr wrap="none" lIns="0" tIns="0" rIns="0" bIns="0" rtlCol="0" anchor="t"/>
          <a:lstStyle/>
          <a:p>
            <a:pPr algn="l" indent="0" marL="0">
              <a:lnSpc>
                <a:spcPts val="2250"/>
              </a:lnSpc>
              <a:buNone/>
            </a:pPr>
            <a:r>
              <a:rPr lang="en-US" sz="1800" dirty="0">
                <a:solidFill>
                  <a:srgbClr val="3A3630"/>
                </a:solidFill>
                <a:latin typeface="Lora" pitchFamily="34" charset="0"/>
                <a:ea typeface="Lora" pitchFamily="34" charset="-122"/>
                <a:cs typeface="Lora" pitchFamily="34" charset="-120"/>
              </a:rPr>
              <a:t>Transaction Amount</a:t>
            </a:r>
            <a:endParaRPr lang="en-US" sz="1800" dirty="0"/>
          </a:p>
        </p:txBody>
      </p:sp>
      <p:sp>
        <p:nvSpPr>
          <p:cNvPr id="9" name="Text 6"/>
          <p:cNvSpPr/>
          <p:nvPr/>
        </p:nvSpPr>
        <p:spPr>
          <a:xfrm>
            <a:off x="2053590" y="2012752"/>
            <a:ext cx="6405920" cy="625793"/>
          </a:xfrm>
          <a:prstGeom prst="rect">
            <a:avLst/>
          </a:prstGeom>
          <a:noFill/>
          <a:ln/>
        </p:spPr>
        <p:txBody>
          <a:bodyPr wrap="square" lIns="0" tIns="0" rIns="0" bIns="0" rtlCol="0" anchor="t"/>
          <a:lstStyle/>
          <a:p>
            <a:pPr algn="l" indent="0" marL="0">
              <a:lnSpc>
                <a:spcPts val="2450"/>
              </a:lnSpc>
              <a:buNone/>
            </a:pPr>
            <a:r>
              <a:rPr lang="en-US" sz="1500" dirty="0">
                <a:solidFill>
                  <a:srgbClr val="3A3630"/>
                </a:solidFill>
                <a:latin typeface="Source Sans Pro" pitchFamily="34" charset="0"/>
                <a:ea typeface="Source Sans Pro" pitchFamily="34" charset="-122"/>
                <a:cs typeface="Source Sans Pro" pitchFamily="34" charset="-120"/>
              </a:rPr>
              <a:t>Analyze the impact of transaction amount on spending behavior, identifying relationships between spending levels and purchase frequency.</a:t>
            </a:r>
            <a:endParaRPr lang="en-US" sz="1500" dirty="0"/>
          </a:p>
        </p:txBody>
      </p:sp>
      <p:sp>
        <p:nvSpPr>
          <p:cNvPr id="10" name="Shape 7"/>
          <p:cNvSpPr/>
          <p:nvPr/>
        </p:nvSpPr>
        <p:spPr>
          <a:xfrm>
            <a:off x="1175028" y="3458170"/>
            <a:ext cx="684490" cy="22860"/>
          </a:xfrm>
          <a:prstGeom prst="roundRect">
            <a:avLst>
              <a:gd name="adj" fmla="val 128340"/>
            </a:avLst>
          </a:prstGeom>
          <a:solidFill>
            <a:srgbClr val="D9CDBA"/>
          </a:solidFill>
          <a:ln/>
        </p:spPr>
      </p:sp>
      <p:sp>
        <p:nvSpPr>
          <p:cNvPr id="11" name="Shape 8"/>
          <p:cNvSpPr/>
          <p:nvPr/>
        </p:nvSpPr>
        <p:spPr>
          <a:xfrm>
            <a:off x="757833" y="3249573"/>
            <a:ext cx="440055" cy="440055"/>
          </a:xfrm>
          <a:prstGeom prst="roundRect">
            <a:avLst>
              <a:gd name="adj" fmla="val 6667"/>
            </a:avLst>
          </a:prstGeom>
          <a:solidFill>
            <a:srgbClr val="F3E7D4"/>
          </a:solidFill>
          <a:ln/>
        </p:spPr>
      </p:sp>
      <p:sp>
        <p:nvSpPr>
          <p:cNvPr id="12" name="Text 9"/>
          <p:cNvSpPr/>
          <p:nvPr/>
        </p:nvSpPr>
        <p:spPr>
          <a:xfrm>
            <a:off x="903684" y="3331488"/>
            <a:ext cx="148233" cy="276106"/>
          </a:xfrm>
          <a:prstGeom prst="rect">
            <a:avLst/>
          </a:prstGeom>
          <a:noFill/>
          <a:ln/>
        </p:spPr>
        <p:txBody>
          <a:bodyPr wrap="none" lIns="0" tIns="0" rIns="0" bIns="0" rtlCol="0" anchor="t"/>
          <a:lstStyle/>
          <a:p>
            <a:pPr algn="ctr" indent="0" marL="0">
              <a:lnSpc>
                <a:spcPts val="2150"/>
              </a:lnSpc>
              <a:buNone/>
            </a:pPr>
            <a:r>
              <a:rPr lang="en-US" sz="2150" dirty="0">
                <a:solidFill>
                  <a:srgbClr val="3A3630"/>
                </a:solidFill>
                <a:latin typeface="Lora" pitchFamily="34" charset="0"/>
                <a:ea typeface="Lora" pitchFamily="34" charset="-122"/>
                <a:cs typeface="Lora" pitchFamily="34" charset="-120"/>
              </a:rPr>
              <a:t>2</a:t>
            </a:r>
            <a:endParaRPr lang="en-US" sz="2150" dirty="0"/>
          </a:p>
        </p:txBody>
      </p:sp>
      <p:sp>
        <p:nvSpPr>
          <p:cNvPr id="13" name="Text 10"/>
          <p:cNvSpPr/>
          <p:nvPr/>
        </p:nvSpPr>
        <p:spPr>
          <a:xfrm>
            <a:off x="2053590" y="3225046"/>
            <a:ext cx="2301002" cy="287655"/>
          </a:xfrm>
          <a:prstGeom prst="rect">
            <a:avLst/>
          </a:prstGeom>
          <a:noFill/>
          <a:ln/>
        </p:spPr>
        <p:txBody>
          <a:bodyPr wrap="none" lIns="0" tIns="0" rIns="0" bIns="0" rtlCol="0" anchor="t"/>
          <a:lstStyle/>
          <a:p>
            <a:pPr algn="l" indent="0" marL="0">
              <a:lnSpc>
                <a:spcPts val="2250"/>
              </a:lnSpc>
              <a:buNone/>
            </a:pPr>
            <a:r>
              <a:rPr lang="en-US" sz="1800" dirty="0">
                <a:solidFill>
                  <a:srgbClr val="3A3630"/>
                </a:solidFill>
                <a:latin typeface="Lora" pitchFamily="34" charset="0"/>
                <a:ea typeface="Lora" pitchFamily="34" charset="-122"/>
                <a:cs typeface="Lora" pitchFamily="34" charset="-120"/>
              </a:rPr>
              <a:t>Merchant Type</a:t>
            </a:r>
            <a:endParaRPr lang="en-US" sz="1800" dirty="0"/>
          </a:p>
        </p:txBody>
      </p:sp>
      <p:sp>
        <p:nvSpPr>
          <p:cNvPr id="14" name="Text 11"/>
          <p:cNvSpPr/>
          <p:nvPr/>
        </p:nvSpPr>
        <p:spPr>
          <a:xfrm>
            <a:off x="2053590" y="3629978"/>
            <a:ext cx="6405920" cy="625793"/>
          </a:xfrm>
          <a:prstGeom prst="rect">
            <a:avLst/>
          </a:prstGeom>
          <a:noFill/>
          <a:ln/>
        </p:spPr>
        <p:txBody>
          <a:bodyPr wrap="square" lIns="0" tIns="0" rIns="0" bIns="0" rtlCol="0" anchor="t"/>
          <a:lstStyle/>
          <a:p>
            <a:pPr algn="l" indent="0" marL="0">
              <a:lnSpc>
                <a:spcPts val="2450"/>
              </a:lnSpc>
              <a:buNone/>
            </a:pPr>
            <a:r>
              <a:rPr lang="en-US" sz="1500" dirty="0">
                <a:solidFill>
                  <a:srgbClr val="3A3630"/>
                </a:solidFill>
                <a:latin typeface="Source Sans Pro" pitchFamily="34" charset="0"/>
                <a:ea typeface="Source Sans Pro" pitchFamily="34" charset="-122"/>
                <a:cs typeface="Source Sans Pro" pitchFamily="34" charset="-120"/>
              </a:rPr>
              <a:t>Study the influence of merchant type on spending patterns, revealing preferences for specific categories of goods and services.</a:t>
            </a:r>
            <a:endParaRPr lang="en-US" sz="1500" dirty="0"/>
          </a:p>
        </p:txBody>
      </p:sp>
      <p:sp>
        <p:nvSpPr>
          <p:cNvPr id="15" name="Shape 12"/>
          <p:cNvSpPr/>
          <p:nvPr/>
        </p:nvSpPr>
        <p:spPr>
          <a:xfrm>
            <a:off x="1175028" y="5075396"/>
            <a:ext cx="684490" cy="22860"/>
          </a:xfrm>
          <a:prstGeom prst="roundRect">
            <a:avLst>
              <a:gd name="adj" fmla="val 128340"/>
            </a:avLst>
          </a:prstGeom>
          <a:solidFill>
            <a:srgbClr val="D9CDBA"/>
          </a:solidFill>
          <a:ln/>
        </p:spPr>
      </p:sp>
      <p:sp>
        <p:nvSpPr>
          <p:cNvPr id="16" name="Shape 13"/>
          <p:cNvSpPr/>
          <p:nvPr/>
        </p:nvSpPr>
        <p:spPr>
          <a:xfrm>
            <a:off x="757833" y="4866799"/>
            <a:ext cx="440055" cy="440055"/>
          </a:xfrm>
          <a:prstGeom prst="roundRect">
            <a:avLst>
              <a:gd name="adj" fmla="val 6667"/>
            </a:avLst>
          </a:prstGeom>
          <a:solidFill>
            <a:srgbClr val="F3E7D4"/>
          </a:solidFill>
          <a:ln/>
        </p:spPr>
      </p:sp>
      <p:sp>
        <p:nvSpPr>
          <p:cNvPr id="17" name="Text 14"/>
          <p:cNvSpPr/>
          <p:nvPr/>
        </p:nvSpPr>
        <p:spPr>
          <a:xfrm>
            <a:off x="900946" y="4948714"/>
            <a:ext cx="153829" cy="276106"/>
          </a:xfrm>
          <a:prstGeom prst="rect">
            <a:avLst/>
          </a:prstGeom>
          <a:noFill/>
          <a:ln/>
        </p:spPr>
        <p:txBody>
          <a:bodyPr wrap="none" lIns="0" tIns="0" rIns="0" bIns="0" rtlCol="0" anchor="t"/>
          <a:lstStyle/>
          <a:p>
            <a:pPr algn="ctr" indent="0" marL="0">
              <a:lnSpc>
                <a:spcPts val="2150"/>
              </a:lnSpc>
              <a:buNone/>
            </a:pPr>
            <a:r>
              <a:rPr lang="en-US" sz="2150" dirty="0">
                <a:solidFill>
                  <a:srgbClr val="3A3630"/>
                </a:solidFill>
                <a:latin typeface="Lora" pitchFamily="34" charset="0"/>
                <a:ea typeface="Lora" pitchFamily="34" charset="-122"/>
                <a:cs typeface="Lora" pitchFamily="34" charset="-120"/>
              </a:rPr>
              <a:t>3</a:t>
            </a:r>
            <a:endParaRPr lang="en-US" sz="2150" dirty="0"/>
          </a:p>
        </p:txBody>
      </p:sp>
      <p:sp>
        <p:nvSpPr>
          <p:cNvPr id="18" name="Text 15"/>
          <p:cNvSpPr/>
          <p:nvPr/>
        </p:nvSpPr>
        <p:spPr>
          <a:xfrm>
            <a:off x="2053590" y="4842272"/>
            <a:ext cx="2301002" cy="287655"/>
          </a:xfrm>
          <a:prstGeom prst="rect">
            <a:avLst/>
          </a:prstGeom>
          <a:noFill/>
          <a:ln/>
        </p:spPr>
        <p:txBody>
          <a:bodyPr wrap="none" lIns="0" tIns="0" rIns="0" bIns="0" rtlCol="0" anchor="t"/>
          <a:lstStyle/>
          <a:p>
            <a:pPr algn="l" indent="0" marL="0">
              <a:lnSpc>
                <a:spcPts val="2250"/>
              </a:lnSpc>
              <a:buNone/>
            </a:pPr>
            <a:r>
              <a:rPr lang="en-US" sz="1800" dirty="0">
                <a:solidFill>
                  <a:srgbClr val="3A3630"/>
                </a:solidFill>
                <a:latin typeface="Lora" pitchFamily="34" charset="0"/>
                <a:ea typeface="Lora" pitchFamily="34" charset="-122"/>
                <a:cs typeface="Lora" pitchFamily="34" charset="-120"/>
              </a:rPr>
              <a:t>Time of Day</a:t>
            </a:r>
            <a:endParaRPr lang="en-US" sz="1800" dirty="0"/>
          </a:p>
        </p:txBody>
      </p:sp>
      <p:sp>
        <p:nvSpPr>
          <p:cNvPr id="19" name="Text 16"/>
          <p:cNvSpPr/>
          <p:nvPr/>
        </p:nvSpPr>
        <p:spPr>
          <a:xfrm>
            <a:off x="2053590" y="5247203"/>
            <a:ext cx="6405920" cy="625793"/>
          </a:xfrm>
          <a:prstGeom prst="rect">
            <a:avLst/>
          </a:prstGeom>
          <a:noFill/>
          <a:ln/>
        </p:spPr>
        <p:txBody>
          <a:bodyPr wrap="square" lIns="0" tIns="0" rIns="0" bIns="0" rtlCol="0" anchor="t"/>
          <a:lstStyle/>
          <a:p>
            <a:pPr algn="l" indent="0" marL="0">
              <a:lnSpc>
                <a:spcPts val="2450"/>
              </a:lnSpc>
              <a:buNone/>
            </a:pPr>
            <a:r>
              <a:rPr lang="en-US" sz="1500" dirty="0">
                <a:solidFill>
                  <a:srgbClr val="3A3630"/>
                </a:solidFill>
                <a:latin typeface="Source Sans Pro" pitchFamily="34" charset="0"/>
                <a:ea typeface="Source Sans Pro" pitchFamily="34" charset="-122"/>
                <a:cs typeface="Source Sans Pro" pitchFamily="34" charset="-120"/>
              </a:rPr>
              <a:t>Examine how time of day affects spending patterns, identifying peak periods for different types of transactions.</a:t>
            </a:r>
            <a:endParaRPr lang="en-US" sz="1500" dirty="0"/>
          </a:p>
        </p:txBody>
      </p:sp>
      <p:sp>
        <p:nvSpPr>
          <p:cNvPr id="20" name="Shape 17"/>
          <p:cNvSpPr/>
          <p:nvPr/>
        </p:nvSpPr>
        <p:spPr>
          <a:xfrm>
            <a:off x="1175028" y="6692622"/>
            <a:ext cx="684490" cy="22860"/>
          </a:xfrm>
          <a:prstGeom prst="roundRect">
            <a:avLst>
              <a:gd name="adj" fmla="val 128340"/>
            </a:avLst>
          </a:prstGeom>
          <a:solidFill>
            <a:srgbClr val="D9CDBA"/>
          </a:solidFill>
          <a:ln/>
        </p:spPr>
      </p:sp>
      <p:sp>
        <p:nvSpPr>
          <p:cNvPr id="21" name="Shape 18"/>
          <p:cNvSpPr/>
          <p:nvPr/>
        </p:nvSpPr>
        <p:spPr>
          <a:xfrm>
            <a:off x="757833" y="6484025"/>
            <a:ext cx="440055" cy="440055"/>
          </a:xfrm>
          <a:prstGeom prst="roundRect">
            <a:avLst>
              <a:gd name="adj" fmla="val 6667"/>
            </a:avLst>
          </a:prstGeom>
          <a:solidFill>
            <a:srgbClr val="F3E7D4"/>
          </a:solidFill>
          <a:ln/>
        </p:spPr>
      </p:sp>
      <p:sp>
        <p:nvSpPr>
          <p:cNvPr id="22" name="Text 19"/>
          <p:cNvSpPr/>
          <p:nvPr/>
        </p:nvSpPr>
        <p:spPr>
          <a:xfrm>
            <a:off x="902970" y="6565940"/>
            <a:ext cx="149662" cy="276106"/>
          </a:xfrm>
          <a:prstGeom prst="rect">
            <a:avLst/>
          </a:prstGeom>
          <a:noFill/>
          <a:ln/>
        </p:spPr>
        <p:txBody>
          <a:bodyPr wrap="none" lIns="0" tIns="0" rIns="0" bIns="0" rtlCol="0" anchor="t"/>
          <a:lstStyle/>
          <a:p>
            <a:pPr algn="ctr" indent="0" marL="0">
              <a:lnSpc>
                <a:spcPts val="2150"/>
              </a:lnSpc>
              <a:buNone/>
            </a:pPr>
            <a:r>
              <a:rPr lang="en-US" sz="2150" dirty="0">
                <a:solidFill>
                  <a:srgbClr val="3A3630"/>
                </a:solidFill>
                <a:latin typeface="Lora" pitchFamily="34" charset="0"/>
                <a:ea typeface="Lora" pitchFamily="34" charset="-122"/>
                <a:cs typeface="Lora" pitchFamily="34" charset="-120"/>
              </a:rPr>
              <a:t>4</a:t>
            </a:r>
            <a:endParaRPr lang="en-US" sz="2150" dirty="0"/>
          </a:p>
        </p:txBody>
      </p:sp>
      <p:sp>
        <p:nvSpPr>
          <p:cNvPr id="23" name="Text 20"/>
          <p:cNvSpPr/>
          <p:nvPr/>
        </p:nvSpPr>
        <p:spPr>
          <a:xfrm>
            <a:off x="2053590" y="6459498"/>
            <a:ext cx="2301002" cy="287655"/>
          </a:xfrm>
          <a:prstGeom prst="rect">
            <a:avLst/>
          </a:prstGeom>
          <a:noFill/>
          <a:ln/>
        </p:spPr>
        <p:txBody>
          <a:bodyPr wrap="none" lIns="0" tIns="0" rIns="0" bIns="0" rtlCol="0" anchor="t"/>
          <a:lstStyle/>
          <a:p>
            <a:pPr algn="l" indent="0" marL="0">
              <a:lnSpc>
                <a:spcPts val="2250"/>
              </a:lnSpc>
              <a:buNone/>
            </a:pPr>
            <a:r>
              <a:rPr lang="en-US" sz="1800" dirty="0">
                <a:solidFill>
                  <a:srgbClr val="3A3630"/>
                </a:solidFill>
                <a:latin typeface="Lora" pitchFamily="34" charset="0"/>
                <a:ea typeface="Lora" pitchFamily="34" charset="-122"/>
                <a:cs typeface="Lora" pitchFamily="34" charset="-120"/>
              </a:rPr>
              <a:t>User Demographics</a:t>
            </a:r>
            <a:endParaRPr lang="en-US" sz="1800" dirty="0"/>
          </a:p>
        </p:txBody>
      </p:sp>
      <p:sp>
        <p:nvSpPr>
          <p:cNvPr id="24" name="Text 21"/>
          <p:cNvSpPr/>
          <p:nvPr/>
        </p:nvSpPr>
        <p:spPr>
          <a:xfrm>
            <a:off x="2053590" y="6864429"/>
            <a:ext cx="6405920" cy="625793"/>
          </a:xfrm>
          <a:prstGeom prst="rect">
            <a:avLst/>
          </a:prstGeom>
          <a:noFill/>
          <a:ln/>
        </p:spPr>
        <p:txBody>
          <a:bodyPr wrap="square" lIns="0" tIns="0" rIns="0" bIns="0" rtlCol="0" anchor="t"/>
          <a:lstStyle/>
          <a:p>
            <a:pPr algn="l" indent="0" marL="0">
              <a:lnSpc>
                <a:spcPts val="2450"/>
              </a:lnSpc>
              <a:buNone/>
            </a:pPr>
            <a:r>
              <a:rPr lang="en-US" sz="1500" dirty="0">
                <a:solidFill>
                  <a:srgbClr val="3A3630"/>
                </a:solidFill>
                <a:latin typeface="Source Sans Pro" pitchFamily="34" charset="0"/>
                <a:ea typeface="Source Sans Pro" pitchFamily="34" charset="-122"/>
                <a:cs typeface="Source Sans Pro" pitchFamily="34" charset="-120"/>
              </a:rPr>
              <a:t>Investigate the relationship between user demographics, such as age, income, and location, and spending habits.</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81633" y="536138"/>
            <a:ext cx="4582716" cy="572810"/>
          </a:xfrm>
          <a:prstGeom prst="rect">
            <a:avLst/>
          </a:prstGeom>
          <a:noFill/>
          <a:ln/>
        </p:spPr>
        <p:txBody>
          <a:bodyPr wrap="none" lIns="0" tIns="0" rIns="0" bIns="0" rtlCol="0" anchor="t"/>
          <a:lstStyle/>
          <a:p>
            <a:pPr indent="0" marL="0">
              <a:lnSpc>
                <a:spcPts val="4500"/>
              </a:lnSpc>
              <a:buNone/>
            </a:pPr>
            <a:r>
              <a:rPr lang="en-US" sz="3600" dirty="0">
                <a:solidFill>
                  <a:srgbClr val="38512F"/>
                </a:solidFill>
                <a:latin typeface="Lora" pitchFamily="34" charset="0"/>
                <a:ea typeface="Lora" pitchFamily="34" charset="-122"/>
                <a:cs typeface="Lora" pitchFamily="34" charset="-120"/>
              </a:rPr>
              <a:t>Anomaly Detection</a:t>
            </a:r>
            <a:endParaRPr lang="en-US" sz="3600" dirty="0"/>
          </a:p>
        </p:txBody>
      </p:sp>
      <p:pic>
        <p:nvPicPr>
          <p:cNvPr id="4" name="Image 1" descr="preencoded.png">    </p:cNvPr>
          <p:cNvPicPr>
            <a:picLocks noChangeAspect="1"/>
          </p:cNvPicPr>
          <p:nvPr/>
        </p:nvPicPr>
        <p:blipFill>
          <a:blip r:embed="rId2"/>
          <a:stretch>
            <a:fillRect/>
          </a:stretch>
        </p:blipFill>
        <p:spPr>
          <a:xfrm>
            <a:off x="681633" y="1401008"/>
            <a:ext cx="486847" cy="486847"/>
          </a:xfrm>
          <a:prstGeom prst="rect">
            <a:avLst/>
          </a:prstGeom>
        </p:spPr>
      </p:pic>
      <p:sp>
        <p:nvSpPr>
          <p:cNvPr id="5" name="Text 1"/>
          <p:cNvSpPr/>
          <p:nvPr/>
        </p:nvSpPr>
        <p:spPr>
          <a:xfrm>
            <a:off x="681633" y="2082522"/>
            <a:ext cx="3162895" cy="286464"/>
          </a:xfrm>
          <a:prstGeom prst="rect">
            <a:avLst/>
          </a:prstGeom>
          <a:noFill/>
          <a:ln/>
        </p:spPr>
        <p:txBody>
          <a:bodyPr wrap="none" lIns="0" tIns="0" rIns="0" bIns="0" rtlCol="0" anchor="t"/>
          <a:lstStyle/>
          <a:p>
            <a:pPr algn="l" indent="0" marL="0">
              <a:lnSpc>
                <a:spcPts val="2250"/>
              </a:lnSpc>
              <a:buNone/>
            </a:pPr>
            <a:r>
              <a:rPr lang="en-US" sz="1800" dirty="0">
                <a:solidFill>
                  <a:srgbClr val="3A3630"/>
                </a:solidFill>
                <a:latin typeface="Lora" pitchFamily="34" charset="0"/>
                <a:ea typeface="Lora" pitchFamily="34" charset="-122"/>
                <a:cs typeface="Lora" pitchFamily="34" charset="-120"/>
              </a:rPr>
              <a:t>Unusual Transaction Patterns</a:t>
            </a:r>
            <a:endParaRPr lang="en-US" sz="1800" dirty="0"/>
          </a:p>
        </p:txBody>
      </p:sp>
      <p:sp>
        <p:nvSpPr>
          <p:cNvPr id="6" name="Text 2"/>
          <p:cNvSpPr/>
          <p:nvPr/>
        </p:nvSpPr>
        <p:spPr>
          <a:xfrm>
            <a:off x="681633" y="2485787"/>
            <a:ext cx="7780734" cy="623173"/>
          </a:xfrm>
          <a:prstGeom prst="rect">
            <a:avLst/>
          </a:prstGeom>
          <a:noFill/>
          <a:ln/>
        </p:spPr>
        <p:txBody>
          <a:bodyPr wrap="square" lIns="0" tIns="0" rIns="0" bIns="0" rtlCol="0" anchor="t"/>
          <a:lstStyle/>
          <a:p>
            <a:pPr algn="l" indent="0" marL="0">
              <a:lnSpc>
                <a:spcPts val="2450"/>
              </a:lnSpc>
              <a:buNone/>
            </a:pPr>
            <a:r>
              <a:rPr lang="en-US" sz="1500" dirty="0">
                <a:solidFill>
                  <a:srgbClr val="3A3630"/>
                </a:solidFill>
                <a:latin typeface="Source Sans Pro" pitchFamily="34" charset="0"/>
                <a:ea typeface="Source Sans Pro" pitchFamily="34" charset="-122"/>
                <a:cs typeface="Source Sans Pro" pitchFamily="34" charset="-120"/>
              </a:rPr>
              <a:t>Identify transactions that deviate significantly from typical spending patterns, suggesting potential fraudulent activities.</a:t>
            </a:r>
            <a:endParaRPr lang="en-US" sz="1500" dirty="0"/>
          </a:p>
        </p:txBody>
      </p:sp>
      <p:pic>
        <p:nvPicPr>
          <p:cNvPr id="7" name="Image 2" descr="preencoded.png">    </p:cNvPr>
          <p:cNvPicPr>
            <a:picLocks noChangeAspect="1"/>
          </p:cNvPicPr>
          <p:nvPr/>
        </p:nvPicPr>
        <p:blipFill>
          <a:blip r:embed="rId3"/>
          <a:stretch>
            <a:fillRect/>
          </a:stretch>
        </p:blipFill>
        <p:spPr>
          <a:xfrm>
            <a:off x="681633" y="3693200"/>
            <a:ext cx="486847" cy="486847"/>
          </a:xfrm>
          <a:prstGeom prst="rect">
            <a:avLst/>
          </a:prstGeom>
        </p:spPr>
      </p:pic>
      <p:sp>
        <p:nvSpPr>
          <p:cNvPr id="8" name="Text 3"/>
          <p:cNvSpPr/>
          <p:nvPr/>
        </p:nvSpPr>
        <p:spPr>
          <a:xfrm>
            <a:off x="681633" y="4374713"/>
            <a:ext cx="2291358" cy="286464"/>
          </a:xfrm>
          <a:prstGeom prst="rect">
            <a:avLst/>
          </a:prstGeom>
          <a:noFill/>
          <a:ln/>
        </p:spPr>
        <p:txBody>
          <a:bodyPr wrap="none" lIns="0" tIns="0" rIns="0" bIns="0" rtlCol="0" anchor="t"/>
          <a:lstStyle/>
          <a:p>
            <a:pPr algn="l" indent="0" marL="0">
              <a:lnSpc>
                <a:spcPts val="2250"/>
              </a:lnSpc>
              <a:buNone/>
            </a:pPr>
            <a:r>
              <a:rPr lang="en-US" sz="1800" dirty="0">
                <a:solidFill>
                  <a:srgbClr val="3A3630"/>
                </a:solidFill>
                <a:latin typeface="Lora" pitchFamily="34" charset="0"/>
                <a:ea typeface="Lora" pitchFamily="34" charset="-122"/>
                <a:cs typeface="Lora" pitchFamily="34" charset="-120"/>
              </a:rPr>
              <a:t>Suspect Behavior</a:t>
            </a:r>
            <a:endParaRPr lang="en-US" sz="1800" dirty="0"/>
          </a:p>
        </p:txBody>
      </p:sp>
      <p:sp>
        <p:nvSpPr>
          <p:cNvPr id="9" name="Text 4"/>
          <p:cNvSpPr/>
          <p:nvPr/>
        </p:nvSpPr>
        <p:spPr>
          <a:xfrm>
            <a:off x="681633" y="4777978"/>
            <a:ext cx="7780734" cy="623173"/>
          </a:xfrm>
          <a:prstGeom prst="rect">
            <a:avLst/>
          </a:prstGeom>
          <a:noFill/>
          <a:ln/>
        </p:spPr>
        <p:txBody>
          <a:bodyPr wrap="square" lIns="0" tIns="0" rIns="0" bIns="0" rtlCol="0" anchor="t"/>
          <a:lstStyle/>
          <a:p>
            <a:pPr algn="l" indent="0" marL="0">
              <a:lnSpc>
                <a:spcPts val="2450"/>
              </a:lnSpc>
              <a:buNone/>
            </a:pPr>
            <a:r>
              <a:rPr lang="en-US" sz="1500" dirty="0">
                <a:solidFill>
                  <a:srgbClr val="3A3630"/>
                </a:solidFill>
                <a:latin typeface="Source Sans Pro" pitchFamily="34" charset="0"/>
                <a:ea typeface="Source Sans Pro" pitchFamily="34" charset="-122"/>
                <a:cs typeface="Source Sans Pro" pitchFamily="34" charset="-120"/>
              </a:rPr>
              <a:t>Detect suspicious behavior, such as multiple transactions in a short period, large purchases at unusual locations, or spending exceeding usual limits.</a:t>
            </a:r>
            <a:endParaRPr lang="en-US" sz="1500" dirty="0"/>
          </a:p>
        </p:txBody>
      </p:sp>
      <p:pic>
        <p:nvPicPr>
          <p:cNvPr id="10" name="Image 3" descr="preencoded.png">    </p:cNvPr>
          <p:cNvPicPr>
            <a:picLocks noChangeAspect="1"/>
          </p:cNvPicPr>
          <p:nvPr/>
        </p:nvPicPr>
        <p:blipFill>
          <a:blip r:embed="rId4"/>
          <a:stretch>
            <a:fillRect/>
          </a:stretch>
        </p:blipFill>
        <p:spPr>
          <a:xfrm>
            <a:off x="681633" y="5985391"/>
            <a:ext cx="486847" cy="486847"/>
          </a:xfrm>
          <a:prstGeom prst="rect">
            <a:avLst/>
          </a:prstGeom>
        </p:spPr>
      </p:pic>
      <p:sp>
        <p:nvSpPr>
          <p:cNvPr id="11" name="Text 5"/>
          <p:cNvSpPr/>
          <p:nvPr/>
        </p:nvSpPr>
        <p:spPr>
          <a:xfrm>
            <a:off x="681633" y="6666905"/>
            <a:ext cx="2291358" cy="286464"/>
          </a:xfrm>
          <a:prstGeom prst="rect">
            <a:avLst/>
          </a:prstGeom>
          <a:noFill/>
          <a:ln/>
        </p:spPr>
        <p:txBody>
          <a:bodyPr wrap="none" lIns="0" tIns="0" rIns="0" bIns="0" rtlCol="0" anchor="t"/>
          <a:lstStyle/>
          <a:p>
            <a:pPr algn="l" indent="0" marL="0">
              <a:lnSpc>
                <a:spcPts val="2250"/>
              </a:lnSpc>
              <a:buNone/>
            </a:pPr>
            <a:r>
              <a:rPr lang="en-US" sz="1800" dirty="0">
                <a:solidFill>
                  <a:srgbClr val="3A3630"/>
                </a:solidFill>
                <a:latin typeface="Lora" pitchFamily="34" charset="0"/>
                <a:ea typeface="Lora" pitchFamily="34" charset="-122"/>
                <a:cs typeface="Lora" pitchFamily="34" charset="-120"/>
              </a:rPr>
              <a:t>Early Detection</a:t>
            </a:r>
            <a:endParaRPr lang="en-US" sz="1800" dirty="0"/>
          </a:p>
        </p:txBody>
      </p:sp>
      <p:sp>
        <p:nvSpPr>
          <p:cNvPr id="12" name="Text 6"/>
          <p:cNvSpPr/>
          <p:nvPr/>
        </p:nvSpPr>
        <p:spPr>
          <a:xfrm>
            <a:off x="681633" y="7070169"/>
            <a:ext cx="7780734" cy="623173"/>
          </a:xfrm>
          <a:prstGeom prst="rect">
            <a:avLst/>
          </a:prstGeom>
          <a:noFill/>
          <a:ln/>
        </p:spPr>
        <p:txBody>
          <a:bodyPr wrap="square" lIns="0" tIns="0" rIns="0" bIns="0" rtlCol="0" anchor="t"/>
          <a:lstStyle/>
          <a:p>
            <a:pPr algn="l" indent="0" marL="0">
              <a:lnSpc>
                <a:spcPts val="2450"/>
              </a:lnSpc>
              <a:buNone/>
            </a:pPr>
            <a:r>
              <a:rPr lang="en-US" sz="1500" dirty="0">
                <a:solidFill>
                  <a:srgbClr val="3A3630"/>
                </a:solidFill>
                <a:latin typeface="Source Sans Pro" pitchFamily="34" charset="0"/>
                <a:ea typeface="Source Sans Pro" pitchFamily="34" charset="-122"/>
                <a:cs typeface="Source Sans Pro" pitchFamily="34" charset="-120"/>
              </a:rPr>
              <a:t>Employ anomaly detection techniques to flag potential fraud early, allowing for timely intervention and mitigation of financial losses.</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2024-09-30T10:46:42Z</dcterms:created>
  <dcterms:modified xsi:type="dcterms:W3CDTF">2024-09-30T10:46:42Z</dcterms:modified>
</cp:coreProperties>
</file>